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Lst>
  <p:notesMasterIdLst>
    <p:notesMasterId r:id="rId68"/>
  </p:notesMasterIdLst>
  <p:sldIdLst>
    <p:sldId id="268" r:id="rId5"/>
    <p:sldId id="263" r:id="rId6"/>
    <p:sldId id="277" r:id="rId7"/>
    <p:sldId id="278" r:id="rId8"/>
    <p:sldId id="279" r:id="rId9"/>
    <p:sldId id="419"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7"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1" r:id="rId40"/>
    <p:sldId id="454" r:id="rId41"/>
    <p:sldId id="455" r:id="rId42"/>
    <p:sldId id="482" r:id="rId43"/>
    <p:sldId id="483" r:id="rId44"/>
    <p:sldId id="484" r:id="rId45"/>
    <p:sldId id="485" r:id="rId46"/>
    <p:sldId id="486" r:id="rId47"/>
    <p:sldId id="487" r:id="rId48"/>
    <p:sldId id="465" r:id="rId49"/>
    <p:sldId id="488" r:id="rId50"/>
    <p:sldId id="489" r:id="rId51"/>
    <p:sldId id="490" r:id="rId52"/>
    <p:sldId id="491" r:id="rId53"/>
    <p:sldId id="492" r:id="rId54"/>
    <p:sldId id="493" r:id="rId55"/>
    <p:sldId id="494" r:id="rId56"/>
    <p:sldId id="495" r:id="rId57"/>
    <p:sldId id="496" r:id="rId58"/>
    <p:sldId id="497" r:id="rId59"/>
    <p:sldId id="474" r:id="rId60"/>
    <p:sldId id="475" r:id="rId61"/>
    <p:sldId id="476" r:id="rId62"/>
    <p:sldId id="477" r:id="rId63"/>
    <p:sldId id="478" r:id="rId64"/>
    <p:sldId id="479" r:id="rId65"/>
    <p:sldId id="481" r:id="rId66"/>
    <p:sldId id="41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FA7ED-4C0D-43CD-9F89-94CA4678050C}" type="datetimeFigureOut">
              <a:rPr lang="en-IN" smtClean="0"/>
              <a:pPr/>
              <a:t>20-12-2024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93DCE-8474-47DE-9603-678EB3E816D2}" type="slidenum">
              <a:rPr lang="en-IN" smtClean="0"/>
              <a:pPr/>
              <a:t>‹#›</a:t>
            </a:fld>
            <a:endParaRPr lang="en-IN"/>
          </a:p>
        </p:txBody>
      </p:sp>
    </p:spTree>
    <p:extLst>
      <p:ext uri="{BB962C8B-B14F-4D97-AF65-F5344CB8AC3E}">
        <p14:creationId xmlns:p14="http://schemas.microsoft.com/office/powerpoint/2010/main" xmlns="" val="349414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2"/>
          <p:cNvSpPr>
            <a:spLocks noGrp="1" noRot="1" noChangeAspect="1" noChangeArrowheads="1" noTextEdit="1"/>
          </p:cNvSpPr>
          <p:nvPr>
            <p:ph type="sldImg"/>
          </p:nvPr>
        </p:nvSpPr>
        <p:spPr bwMode="auto">
          <a:xfrm>
            <a:off x="200025" y="307975"/>
            <a:ext cx="6608763" cy="3717925"/>
          </a:xfrm>
          <a:prstGeom prst="rect">
            <a:avLst/>
          </a:prstGeom>
          <a:solidFill>
            <a:srgbClr val="FFFFFF"/>
          </a:solidFill>
          <a:ln>
            <a:solidFill>
              <a:srgbClr val="000000"/>
            </a:solidFill>
            <a:miter lim="800000"/>
            <a:headEnd/>
            <a:tailEnd/>
          </a:ln>
        </p:spPr>
      </p:sp>
      <p:sp>
        <p:nvSpPr>
          <p:cNvPr id="690179" name="Text Box 3"/>
          <p:cNvSpPr txBox="1">
            <a:spLocks noChangeArrowheads="1"/>
          </p:cNvSpPr>
          <p:nvPr/>
        </p:nvSpPr>
        <p:spPr bwMode="auto">
          <a:xfrm>
            <a:off x="514350" y="4387850"/>
            <a:ext cx="5984875" cy="4127500"/>
          </a:xfrm>
          <a:prstGeom prst="rect">
            <a:avLst/>
          </a:prstGeom>
          <a:noFill/>
          <a:ln w="9525">
            <a:noFill/>
            <a:miter lim="800000"/>
            <a:headEnd/>
            <a:tailEnd/>
          </a:ln>
        </p:spPr>
        <p:txBody>
          <a:bodyPr lIns="0" tIns="0" rIns="0" bIns="0"/>
          <a:lstStyle/>
          <a:p>
            <a:pPr defTabSz="931863" eaLnBrk="0" fontAlgn="base" hangingPunct="0">
              <a:spcBef>
                <a:spcPct val="0"/>
              </a:spcBef>
              <a:spcAft>
                <a:spcPct val="0"/>
              </a:spcAft>
            </a:pPr>
            <a:endParaRPr lang="en-US" sz="2400">
              <a:solidFill>
                <a:srgbClr val="000000"/>
              </a:solidFill>
              <a:latin typeface="Arial Black" pitchFamily="34" charset="0"/>
            </a:endParaRPr>
          </a:p>
        </p:txBody>
      </p:sp>
    </p:spTree>
    <p:extLst>
      <p:ext uri="{BB962C8B-B14F-4D97-AF65-F5344CB8AC3E}">
        <p14:creationId xmlns:p14="http://schemas.microsoft.com/office/powerpoint/2010/main" xmlns="" val="3161847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7bd4beb9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7bd4beb9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idea counts!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7bd4beb9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7bd4beb9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ideas out into the open for evaluation. Getting user feedback.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cc2f3fb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cc2f3fb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c7eea78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c7eea7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cc2f3fbc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cc2f3fbc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cc2f3fbc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cc2f3fbc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7bd4beb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7bd4beb9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cc2f3fbc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cc2f3fbc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cc2f3fbc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cc2f3fbc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cc2f3fbc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cc2f3fbc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1984d6c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1984d6c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7bd4beb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7bd4beb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7bd4beb95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7bd4beb95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the issue from the users perspective.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7bd4beb9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7bd4beb9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Appreciating a diversity if perspectives and skillsets. Can’t Design Think alone.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E5FF19-32C0-4A60-9364-8BD91C94A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05A5E52-1E3C-4B1A-90C7-3587C39D6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2376566-ECC0-44D1-8C16-63F8D193C232}"/>
              </a:ext>
            </a:extLst>
          </p:cNvPr>
          <p:cNvSpPr>
            <a:spLocks noGrp="1"/>
          </p:cNvSpPr>
          <p:nvPr>
            <p:ph type="dt" sz="half" idx="10"/>
          </p:nvPr>
        </p:nvSpPr>
        <p:spPr/>
        <p:txBody>
          <a:bodyPr/>
          <a:lstStyle/>
          <a:p>
            <a:fld id="{38A6FF37-408C-487B-9E3E-E57157BA63E6}" type="datetime1">
              <a:rPr lang="en-IN" smtClean="0"/>
              <a:pPr/>
              <a:t>20-12-2024</a:t>
            </a:fld>
            <a:endParaRPr lang="en-IN"/>
          </a:p>
        </p:txBody>
      </p:sp>
      <p:sp>
        <p:nvSpPr>
          <p:cNvPr id="5" name="Footer Placeholder 4">
            <a:extLst>
              <a:ext uri="{FF2B5EF4-FFF2-40B4-BE49-F238E27FC236}">
                <a16:creationId xmlns:a16="http://schemas.microsoft.com/office/drawing/2014/main" xmlns="" id="{44787AA8-B3BE-4F99-B5EF-A7DF7613ABB2}"/>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23117DF5-0FC3-49C2-9C39-90D917566AAD}"/>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28946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B2F710-EC4B-47F5-904E-EC2DEB31E9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AEED265-1BE6-4977-BB28-BEF2EE7B9B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144144D-610F-4299-A7E8-55620DEABFA5}"/>
              </a:ext>
            </a:extLst>
          </p:cNvPr>
          <p:cNvSpPr>
            <a:spLocks noGrp="1"/>
          </p:cNvSpPr>
          <p:nvPr>
            <p:ph type="dt" sz="half" idx="10"/>
          </p:nvPr>
        </p:nvSpPr>
        <p:spPr/>
        <p:txBody>
          <a:bodyPr/>
          <a:lstStyle/>
          <a:p>
            <a:fld id="{6698A4B0-4094-4CF1-8B53-76A0BB453C34}" type="datetime1">
              <a:rPr lang="en-IN" smtClean="0"/>
              <a:pPr/>
              <a:t>20-12-2024</a:t>
            </a:fld>
            <a:endParaRPr lang="en-IN"/>
          </a:p>
        </p:txBody>
      </p:sp>
      <p:sp>
        <p:nvSpPr>
          <p:cNvPr id="5" name="Footer Placeholder 4">
            <a:extLst>
              <a:ext uri="{FF2B5EF4-FFF2-40B4-BE49-F238E27FC236}">
                <a16:creationId xmlns:a16="http://schemas.microsoft.com/office/drawing/2014/main" xmlns="" id="{E9D4DABF-5E58-4D5D-B3C1-D871D124F96B}"/>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D3187D39-8F47-4310-BB64-C7CC03DBF11D}"/>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177927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E040B94-FEDF-4C30-818C-1343D7BE13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3BEA226-69E6-4FA8-84F1-0B653F799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6BAA46E-EB58-466D-8BC3-28B5F290C9C7}"/>
              </a:ext>
            </a:extLst>
          </p:cNvPr>
          <p:cNvSpPr>
            <a:spLocks noGrp="1"/>
          </p:cNvSpPr>
          <p:nvPr>
            <p:ph type="dt" sz="half" idx="10"/>
          </p:nvPr>
        </p:nvSpPr>
        <p:spPr/>
        <p:txBody>
          <a:bodyPr/>
          <a:lstStyle/>
          <a:p>
            <a:fld id="{E3E250B4-EAE9-4871-9C11-6E55CD99A3CE}" type="datetime1">
              <a:rPr lang="en-IN" smtClean="0"/>
              <a:pPr/>
              <a:t>20-12-2024</a:t>
            </a:fld>
            <a:endParaRPr lang="en-IN"/>
          </a:p>
        </p:txBody>
      </p:sp>
      <p:sp>
        <p:nvSpPr>
          <p:cNvPr id="5" name="Footer Placeholder 4">
            <a:extLst>
              <a:ext uri="{FF2B5EF4-FFF2-40B4-BE49-F238E27FC236}">
                <a16:creationId xmlns:a16="http://schemas.microsoft.com/office/drawing/2014/main" xmlns="" id="{33284900-2135-4EC0-AE12-DDDA25AC067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DAC220D7-8F0D-4CB5-A293-8C0D1F04633C}"/>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289551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732377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160116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0556707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1665916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219005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4018922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396768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17528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9082E6-C76A-4392-9E8B-6A102ADAAC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4309F33-DE94-4495-B903-F712AD192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CC0A87D-B221-4A54-8251-46EAD787F162}"/>
              </a:ext>
            </a:extLst>
          </p:cNvPr>
          <p:cNvSpPr>
            <a:spLocks noGrp="1"/>
          </p:cNvSpPr>
          <p:nvPr>
            <p:ph type="dt" sz="half" idx="10"/>
          </p:nvPr>
        </p:nvSpPr>
        <p:spPr/>
        <p:txBody>
          <a:bodyPr/>
          <a:lstStyle/>
          <a:p>
            <a:fld id="{CE2EEBC5-93E7-49CD-BAFA-D94F2922D2F7}" type="datetime1">
              <a:rPr lang="en-IN" smtClean="0"/>
              <a:pPr/>
              <a:t>20-12-2024</a:t>
            </a:fld>
            <a:endParaRPr lang="en-IN"/>
          </a:p>
        </p:txBody>
      </p:sp>
      <p:sp>
        <p:nvSpPr>
          <p:cNvPr id="5" name="Footer Placeholder 4">
            <a:extLst>
              <a:ext uri="{FF2B5EF4-FFF2-40B4-BE49-F238E27FC236}">
                <a16:creationId xmlns:a16="http://schemas.microsoft.com/office/drawing/2014/main" xmlns="" id="{9770EEDA-7568-4AF1-BBFF-5A6CB17A6E56}"/>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BB59D8E0-848B-473E-A56D-C9B9ABFB7153}"/>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134617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95470228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xmlns="" val="4225191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xmlns="" val="2701494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1455999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3534867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261347350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3433234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2743443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757310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88372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7F8BE-152C-40C7-BF47-8D89F9492F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1CDC127-F38C-43F0-AD75-D856735C3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72BD172-6460-452B-B38E-2F48EC104985}"/>
              </a:ext>
            </a:extLst>
          </p:cNvPr>
          <p:cNvSpPr>
            <a:spLocks noGrp="1"/>
          </p:cNvSpPr>
          <p:nvPr>
            <p:ph type="dt" sz="half" idx="10"/>
          </p:nvPr>
        </p:nvSpPr>
        <p:spPr/>
        <p:txBody>
          <a:bodyPr/>
          <a:lstStyle/>
          <a:p>
            <a:fld id="{A4CFBAF4-7C74-44DA-A7AA-CB95E69D7E5B}" type="datetime1">
              <a:rPr lang="en-IN" smtClean="0"/>
              <a:pPr/>
              <a:t>20-12-2024</a:t>
            </a:fld>
            <a:endParaRPr lang="en-IN"/>
          </a:p>
        </p:txBody>
      </p:sp>
      <p:sp>
        <p:nvSpPr>
          <p:cNvPr id="5" name="Footer Placeholder 4">
            <a:extLst>
              <a:ext uri="{FF2B5EF4-FFF2-40B4-BE49-F238E27FC236}">
                <a16:creationId xmlns:a16="http://schemas.microsoft.com/office/drawing/2014/main" xmlns="" id="{35169672-2B7B-4EB8-9666-4DB68A34D4D1}"/>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2B85184C-6D84-4E48-B5AB-644B7E0ED231}"/>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3204684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3211338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198628797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xmlns="" val="141992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xmlns="" val="1479339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1"/>
            <a:ext cx="9144000" cy="990600"/>
          </a:xfrm>
        </p:spPr>
        <p:txBody>
          <a:bodyPr anchor="t" anchorCtr="0"/>
          <a:lstStyle>
            <a:lvl1pPr algn="r">
              <a:defRPr sz="3175">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1996">
                <a:solidFill>
                  <a:schemeClr val="tx2"/>
                </a:solidFill>
                <a:latin typeface="+mj-lt"/>
                <a:ea typeface="+mj-ea"/>
                <a:cs typeface="+mj-cs"/>
              </a:defRPr>
            </a:lvl1pPr>
            <a:lvl2pPr marL="457203" indent="0" algn="ctr">
              <a:buNone/>
            </a:lvl2pPr>
            <a:lvl3pPr marL="914406" indent="0" algn="ctr">
              <a:buNone/>
            </a:lvl3pPr>
            <a:lvl4pPr marL="1371609" indent="0" algn="ctr">
              <a:buNone/>
            </a:lvl4pPr>
            <a:lvl5pPr marL="1828812" indent="0" algn="ctr">
              <a:buNone/>
            </a:lvl5pPr>
            <a:lvl6pPr marL="2286015" indent="0" algn="ctr">
              <a:buNone/>
            </a:lvl6pPr>
            <a:lvl7pPr marL="2743218" indent="0" algn="ctr">
              <a:buNone/>
            </a:lvl7pPr>
            <a:lvl8pPr marL="3200421" indent="0" algn="ctr">
              <a:buNone/>
            </a:lvl8pPr>
            <a:lvl9pPr marL="3657624"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1"/>
            <a:ext cx="3048000" cy="365760"/>
          </a:xfrm>
        </p:spPr>
        <p:txBody>
          <a:bodyPr/>
          <a:lstStyle>
            <a:lvl1pPr>
              <a:defRPr sz="1361"/>
            </a:lvl1pPr>
          </a:lstStyle>
          <a:p>
            <a:endParaRPr lang="en-US">
              <a:solidFill>
                <a:srgbClr val="464653"/>
              </a:solidFill>
            </a:endParaRPr>
          </a:p>
        </p:txBody>
      </p:sp>
      <p:sp>
        <p:nvSpPr>
          <p:cNvPr id="17" name="Footer Placeholder 16"/>
          <p:cNvSpPr>
            <a:spLocks noGrp="1"/>
          </p:cNvSpPr>
          <p:nvPr>
            <p:ph type="ftr" sz="quarter" idx="11"/>
          </p:nvPr>
        </p:nvSpPr>
        <p:spPr>
          <a:xfrm>
            <a:off x="3864864" y="6355081"/>
            <a:ext cx="4632961"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621536" y="6355081"/>
            <a:ext cx="1625600" cy="365760"/>
          </a:xfrm>
        </p:spPr>
        <p:txBody>
          <a:bodyPr/>
          <a:lstStyle/>
          <a:p>
            <a:fld id="{82355374-9C98-4423-AB27-80CD21397CCE}" type="slidenum">
              <a:rPr lang="en-US" smtClean="0">
                <a:solidFill>
                  <a:srgbClr val="464653"/>
                </a:solidFill>
              </a:rPr>
              <a:pPr/>
              <a:t>‹#›</a:t>
            </a:fld>
            <a:endParaRPr lang="en-US">
              <a:solidFill>
                <a:srgbClr val="464653"/>
              </a:solidFill>
            </a:endParaRP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3" name="Rectangle 32"/>
          <p:cNvSpPr/>
          <p:nvPr/>
        </p:nvSpPr>
        <p:spPr>
          <a:xfrm>
            <a:off x="1219201"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4053292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E3591306-41CF-4237-B2B4-5C605DD45071}"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1"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1198458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175" b="0" cap="none" baseline="0"/>
            </a:lvl1pPr>
          </a:lstStyle>
          <a:p>
            <a:r>
              <a:rPr kumimoji="0" lang="en-US"/>
              <a:t>Click to edit Master title style</a:t>
            </a:r>
          </a:p>
        </p:txBody>
      </p:sp>
      <p:sp>
        <p:nvSpPr>
          <p:cNvPr id="3" name="Text Placeholder 2"/>
          <p:cNvSpPr>
            <a:spLocks noGrp="1"/>
          </p:cNvSpPr>
          <p:nvPr>
            <p:ph type="body" idx="1"/>
          </p:nvPr>
        </p:nvSpPr>
        <p:spPr>
          <a:xfrm>
            <a:off x="1727199" y="4267200"/>
            <a:ext cx="9042401" cy="1143000"/>
          </a:xfrm>
        </p:spPr>
        <p:txBody>
          <a:bodyPr anchor="t" anchorCtr="0"/>
          <a:lstStyle>
            <a:lvl1pPr marL="0" indent="0" algn="r">
              <a:buNone/>
              <a:defRPr sz="1996">
                <a:solidFill>
                  <a:schemeClr val="tx1">
                    <a:tint val="75000"/>
                  </a:schemeClr>
                </a:solidFill>
              </a:defRPr>
            </a:lvl1pPr>
            <a:lvl2pPr>
              <a:buNone/>
              <a:defRPr sz="1814">
                <a:solidFill>
                  <a:schemeClr val="tx1">
                    <a:tint val="75000"/>
                  </a:schemeClr>
                </a:solidFill>
              </a:defRPr>
            </a:lvl2pPr>
            <a:lvl3pPr>
              <a:buNone/>
              <a:defRPr sz="1633">
                <a:solidFill>
                  <a:schemeClr val="tx1">
                    <a:tint val="75000"/>
                  </a:schemeClr>
                </a:solidFill>
              </a:defRPr>
            </a:lvl3pPr>
            <a:lvl4pPr>
              <a:buNone/>
              <a:defRPr sz="1361">
                <a:solidFill>
                  <a:schemeClr val="tx1">
                    <a:tint val="75000"/>
                  </a:schemeClr>
                </a:solidFill>
              </a:defRPr>
            </a:lvl4pPr>
            <a:lvl5pPr>
              <a:buNone/>
              <a:defRPr sz="136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1"/>
            <a:ext cx="3048000" cy="365760"/>
          </a:xfrm>
        </p:spPr>
        <p:txBody>
          <a:bodyPr/>
          <a:lstStyle/>
          <a:p>
            <a:endParaRPr lang="en-US">
              <a:solidFill>
                <a:srgbClr val="DDE9EC"/>
              </a:solidFill>
            </a:endParaRPr>
          </a:p>
        </p:txBody>
      </p:sp>
      <p:sp>
        <p:nvSpPr>
          <p:cNvPr id="5" name="Footer Placeholder 4"/>
          <p:cNvSpPr>
            <a:spLocks noGrp="1"/>
          </p:cNvSpPr>
          <p:nvPr>
            <p:ph type="ftr" sz="quarter" idx="11"/>
          </p:nvPr>
        </p:nvSpPr>
        <p:spPr>
          <a:xfrm>
            <a:off x="3864864" y="6355081"/>
            <a:ext cx="4632961" cy="365760"/>
          </a:xfrm>
        </p:spPr>
        <p:txBody>
          <a:bodyPr/>
          <a:lstStyle/>
          <a:p>
            <a:endParaRPr lang="en-US">
              <a:solidFill>
                <a:srgbClr val="DDE9EC"/>
              </a:solidFill>
            </a:endParaRPr>
          </a:p>
        </p:txBody>
      </p:sp>
      <p:sp>
        <p:nvSpPr>
          <p:cNvPr id="6" name="Slide Number Placeholder 5"/>
          <p:cNvSpPr>
            <a:spLocks noGrp="1"/>
          </p:cNvSpPr>
          <p:nvPr>
            <p:ph type="sldNum" sz="quarter" idx="12"/>
          </p:nvPr>
        </p:nvSpPr>
        <p:spPr>
          <a:xfrm>
            <a:off x="1426464" y="6355081"/>
            <a:ext cx="2027936" cy="365760"/>
          </a:xfrm>
        </p:spPr>
        <p:txBody>
          <a:bodyPr/>
          <a:lstStyle/>
          <a:p>
            <a:fld id="{6E62C3BD-70E8-4754-85A2-5423C1D25B59}" type="slidenum">
              <a:rPr lang="en-US" smtClean="0">
                <a:solidFill>
                  <a:srgbClr val="DDE9EC"/>
                </a:solidFill>
              </a:rPr>
              <a:pPr/>
              <a:t>‹#›</a:t>
            </a:fld>
            <a:endParaRPr lang="en-US">
              <a:solidFill>
                <a:srgbClr val="DDE9EC"/>
              </a:solidFill>
            </a:endParaRPr>
          </a:p>
        </p:txBody>
      </p:sp>
      <p:sp>
        <p:nvSpPr>
          <p:cNvPr id="7" name="Rectangle 6"/>
          <p:cNvSpPr/>
          <p:nvPr/>
        </p:nvSpPr>
        <p:spPr>
          <a:xfrm>
            <a:off x="1219201" y="281940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8" name="Rectangle 7"/>
          <p:cNvSpPr/>
          <p:nvPr/>
        </p:nvSpPr>
        <p:spPr>
          <a:xfrm>
            <a:off x="1219200" y="281940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59056435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F5FA8B48-89DC-4465-BAC9-A0A0A569C6E4}"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22212252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8" cy="685800"/>
          </a:xfrm>
          <a:noFill/>
          <a:ln>
            <a:noFill/>
          </a:ln>
        </p:spPr>
        <p:txBody>
          <a:bodyPr lIns="100794" anchor="b" anchorCtr="0">
            <a:noAutofit/>
          </a:bodyPr>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0" y="1295400"/>
            <a:ext cx="5389033" cy="685800"/>
          </a:xfrm>
          <a:noFill/>
          <a:ln>
            <a:noFill/>
          </a:ln>
        </p:spPr>
        <p:txBody>
          <a:bodyPr lIns="100794" anchor="b" anchorCtr="0"/>
          <a:lstStyle>
            <a:lvl1pPr marL="0" indent="0">
              <a:buNone/>
              <a:defRPr sz="2359" b="1">
                <a:solidFill>
                  <a:schemeClr val="accent2"/>
                </a:solidFill>
              </a:defRPr>
            </a:lvl1pPr>
            <a:lvl2pPr>
              <a:buNone/>
              <a:defRPr sz="1996" b="1"/>
            </a:lvl2pPr>
            <a:lvl3pPr>
              <a:buNone/>
              <a:defRPr sz="1814" b="1"/>
            </a:lvl3pPr>
            <a:lvl4pPr>
              <a:buNone/>
              <a:defRPr sz="1633" b="1"/>
            </a:lvl4pPr>
            <a:lvl5pPr>
              <a:buNone/>
              <a:defRPr sz="1633"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8D1949DF-800C-4A5E-B66E-220D04574B89}"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1"/>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4186543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B2B4670-F689-40C5-A733-CEE5E84C3D4A}"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61099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CCA921-C65C-4B30-AD9C-F36D728D37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1E693E9-4966-4DDE-9EBB-F3170649DC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9412F7C-83B9-411D-9616-674B0C3188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7BBB4DC-26DA-4149-A821-957101290D31}"/>
              </a:ext>
            </a:extLst>
          </p:cNvPr>
          <p:cNvSpPr>
            <a:spLocks noGrp="1"/>
          </p:cNvSpPr>
          <p:nvPr>
            <p:ph type="dt" sz="half" idx="10"/>
          </p:nvPr>
        </p:nvSpPr>
        <p:spPr/>
        <p:txBody>
          <a:bodyPr/>
          <a:lstStyle/>
          <a:p>
            <a:fld id="{D3738115-B5A7-4518-A8FB-0E3540CC4A36}" type="datetime1">
              <a:rPr lang="en-IN" smtClean="0"/>
              <a:pPr/>
              <a:t>20-12-2024</a:t>
            </a:fld>
            <a:endParaRPr lang="en-IN"/>
          </a:p>
        </p:txBody>
      </p:sp>
      <p:sp>
        <p:nvSpPr>
          <p:cNvPr id="6" name="Footer Placeholder 5">
            <a:extLst>
              <a:ext uri="{FF2B5EF4-FFF2-40B4-BE49-F238E27FC236}">
                <a16:creationId xmlns:a16="http://schemas.microsoft.com/office/drawing/2014/main" xmlns="" id="{430BC353-9994-4336-B1F1-0C34EA31391F}"/>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84B68724-5441-45F9-B82A-085DB1DE75EE}"/>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4058909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F79DC5B1-B7F0-470C-AB85-9E28CE096C7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6" name="Isosceles Triangle 5"/>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2241061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1996"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33">
                <a:solidFill>
                  <a:schemeClr val="tx2"/>
                </a:solidFill>
              </a:defRPr>
            </a:lvl1pPr>
            <a:lvl2pPr>
              <a:buNone/>
              <a:defRPr sz="1179"/>
            </a:lvl2pPr>
            <a:lvl3pPr>
              <a:buNone/>
              <a:defRPr sz="998"/>
            </a:lvl3pPr>
            <a:lvl4pPr>
              <a:buNone/>
              <a:defRPr sz="907"/>
            </a:lvl4pPr>
            <a:lvl5pPr>
              <a:buNone/>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07C616A4-6666-4500-A439-FBE4501481D4}"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dirty="0">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2" name="Content Placeholder 11"/>
          <p:cNvSpPr>
            <a:spLocks noGrp="1"/>
          </p:cNvSpPr>
          <p:nvPr>
            <p:ph sz="quarter" idx="1"/>
          </p:nvPr>
        </p:nvSpPr>
        <p:spPr>
          <a:xfrm>
            <a:off x="406401" y="304801"/>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3409554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7"/>
            <a:ext cx="10972801" cy="674688"/>
          </a:xfrm>
          <a:ln>
            <a:solidFill>
              <a:schemeClr val="accent1"/>
            </a:solidFill>
          </a:ln>
        </p:spPr>
        <p:txBody>
          <a:bodyPr lIns="302383" anchor="ctr"/>
          <a:lstStyle>
            <a:lvl1pPr algn="r">
              <a:buNone/>
              <a:defRPr sz="1996"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1" cy="4270248"/>
          </a:xfrm>
          <a:solidFill>
            <a:schemeClr val="tx1">
              <a:shade val="50000"/>
            </a:schemeClr>
          </a:solidFill>
          <a:ln>
            <a:noFill/>
          </a:ln>
          <a:effectLst/>
        </p:spPr>
        <p:txBody>
          <a:bodyPr/>
          <a:lstStyle>
            <a:lvl1pPr marL="0" indent="0">
              <a:spcBef>
                <a:spcPts val="600"/>
              </a:spcBef>
              <a:buNone/>
              <a:defRPr sz="3175"/>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1" cy="533400"/>
          </a:xfrm>
        </p:spPr>
        <p:txBody>
          <a:bodyPr anchor="ctr" anchorCtr="0"/>
          <a:lstStyle>
            <a:lvl1pPr marL="0" indent="0" algn="l">
              <a:buFontTx/>
              <a:buNone/>
              <a:defRPr sz="1361"/>
            </a:lvl1pPr>
            <a:lvl2pPr>
              <a:defRPr sz="1179"/>
            </a:lvl2pPr>
            <a:lvl3pPr>
              <a:defRPr sz="998"/>
            </a:lvl3pPr>
            <a:lvl4pPr>
              <a:defRPr sz="907"/>
            </a:lvl4pPr>
            <a:lvl5pPr>
              <a:defRPr sz="907"/>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srgbClr val="DDE9EC"/>
              </a:solidFill>
            </a:endParaRPr>
          </a:p>
        </p:txBody>
      </p:sp>
      <p:sp>
        <p:nvSpPr>
          <p:cNvPr id="6" name="Footer Placeholder 5"/>
          <p:cNvSpPr>
            <a:spLocks noGrp="1"/>
          </p:cNvSpPr>
          <p:nvPr>
            <p:ph type="ftr" sz="quarter" idx="11"/>
          </p:nvPr>
        </p:nvSpPr>
        <p:spPr/>
        <p:txBody>
          <a:bodyPr/>
          <a:lstStyle/>
          <a:p>
            <a:endParaRPr lang="en-US">
              <a:solidFill>
                <a:srgbClr val="DDE9EC"/>
              </a:solidFill>
            </a:endParaRPr>
          </a:p>
        </p:txBody>
      </p:sp>
      <p:sp>
        <p:nvSpPr>
          <p:cNvPr id="7" name="Slide Number Placeholder 6"/>
          <p:cNvSpPr>
            <a:spLocks noGrp="1"/>
          </p:cNvSpPr>
          <p:nvPr>
            <p:ph type="sldNum" sz="quarter" idx="12"/>
          </p:nvPr>
        </p:nvSpPr>
        <p:spPr/>
        <p:txBody>
          <a:bodyPr/>
          <a:lstStyle/>
          <a:p>
            <a:fld id="{BF57C077-F7F1-4D2F-BCC7-B4CF325FA706}" type="slidenum">
              <a:rPr lang="en-US" smtClean="0">
                <a:solidFill>
                  <a:srgbClr val="DDE9EC"/>
                </a:solidFill>
              </a:rPr>
              <a:pPr/>
              <a:t>‹#›</a:t>
            </a:fld>
            <a:endParaRPr lang="en-US">
              <a:solidFill>
                <a:srgbClr val="DDE9EC"/>
              </a:solidFill>
            </a:endParaRPr>
          </a:p>
        </p:txBody>
      </p:sp>
      <p:sp>
        <p:nvSpPr>
          <p:cNvPr id="8" name="Straight Connector 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9" name="Isosceles Triangle 8"/>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10" name="Rectangle 9"/>
          <p:cNvSpPr/>
          <p:nvPr/>
        </p:nvSpPr>
        <p:spPr>
          <a:xfrm>
            <a:off x="609600" y="500856"/>
            <a:ext cx="243841"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02106394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FC90B2B2-BD3D-46B3-80C7-95FCC1AB6F85}"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xmlns="" val="1696598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1" y="274639"/>
            <a:ext cx="802639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D1899F9D-BE20-491A-97A8-3020D519ABE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8" name="Isosceles Triangle 7"/>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Tree>
    <p:extLst>
      <p:ext uri="{BB962C8B-B14F-4D97-AF65-F5344CB8AC3E}">
        <p14:creationId xmlns:p14="http://schemas.microsoft.com/office/powerpoint/2010/main" xmlns="" val="324168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01DC1-2B15-4D8A-8BE1-F737C08325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A6905C6-F807-43AB-9879-F89A87D308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1D3F699-64D2-4756-87F2-49C6A9890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B2772A3-29B9-457F-9D66-EBC867380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9DA46A6-20CE-4F8D-B8AF-B6CF9FCC9A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46A8FB9-D55A-43B1-976F-E1D36FBA234E}"/>
              </a:ext>
            </a:extLst>
          </p:cNvPr>
          <p:cNvSpPr>
            <a:spLocks noGrp="1"/>
          </p:cNvSpPr>
          <p:nvPr>
            <p:ph type="dt" sz="half" idx="10"/>
          </p:nvPr>
        </p:nvSpPr>
        <p:spPr/>
        <p:txBody>
          <a:bodyPr/>
          <a:lstStyle/>
          <a:p>
            <a:fld id="{E2850189-6100-4FFB-85E5-4C3D4F68C8CC}" type="datetime1">
              <a:rPr lang="en-IN" smtClean="0"/>
              <a:pPr/>
              <a:t>20-12-2024</a:t>
            </a:fld>
            <a:endParaRPr lang="en-IN"/>
          </a:p>
        </p:txBody>
      </p:sp>
      <p:sp>
        <p:nvSpPr>
          <p:cNvPr id="8" name="Footer Placeholder 7">
            <a:extLst>
              <a:ext uri="{FF2B5EF4-FFF2-40B4-BE49-F238E27FC236}">
                <a16:creationId xmlns:a16="http://schemas.microsoft.com/office/drawing/2014/main" xmlns="" id="{D077F3FB-E3D8-495D-880A-39C38C952FAC}"/>
              </a:ext>
            </a:extLst>
          </p:cNvPr>
          <p:cNvSpPr>
            <a:spLocks noGrp="1"/>
          </p:cNvSpPr>
          <p:nvPr>
            <p:ph type="ftr" sz="quarter" idx="11"/>
          </p:nvPr>
        </p:nvSpPr>
        <p:spPr/>
        <p:txBody>
          <a:bodyPr/>
          <a:lstStyle/>
          <a:p>
            <a:r>
              <a:rPr lang="en-US"/>
              <a:t>U19ITT53 / Data Warehousing &amp; Data Miming</a:t>
            </a:r>
            <a:endParaRPr lang="en-IN"/>
          </a:p>
        </p:txBody>
      </p:sp>
      <p:sp>
        <p:nvSpPr>
          <p:cNvPr id="9" name="Slide Number Placeholder 8">
            <a:extLst>
              <a:ext uri="{FF2B5EF4-FFF2-40B4-BE49-F238E27FC236}">
                <a16:creationId xmlns:a16="http://schemas.microsoft.com/office/drawing/2014/main" xmlns="" id="{43B2FDB7-4118-4D77-B472-36188EFAA673}"/>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172819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77FCC2-F63D-4634-9EB1-D4BFB5512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5F60C70-C07F-4764-9013-E55FFACC4890}"/>
              </a:ext>
            </a:extLst>
          </p:cNvPr>
          <p:cNvSpPr>
            <a:spLocks noGrp="1"/>
          </p:cNvSpPr>
          <p:nvPr>
            <p:ph type="dt" sz="half" idx="10"/>
          </p:nvPr>
        </p:nvSpPr>
        <p:spPr/>
        <p:txBody>
          <a:bodyPr/>
          <a:lstStyle/>
          <a:p>
            <a:fld id="{48965A79-01B6-4ABE-99A3-67D520411320}" type="datetime1">
              <a:rPr lang="en-IN" smtClean="0"/>
              <a:pPr/>
              <a:t>20-12-2024</a:t>
            </a:fld>
            <a:endParaRPr lang="en-IN"/>
          </a:p>
        </p:txBody>
      </p:sp>
      <p:sp>
        <p:nvSpPr>
          <p:cNvPr id="4" name="Footer Placeholder 3">
            <a:extLst>
              <a:ext uri="{FF2B5EF4-FFF2-40B4-BE49-F238E27FC236}">
                <a16:creationId xmlns:a16="http://schemas.microsoft.com/office/drawing/2014/main" xmlns="" id="{C4E122E1-84E7-4BEC-A2C1-4D79910AA2C5}"/>
              </a:ext>
            </a:extLst>
          </p:cNvPr>
          <p:cNvSpPr>
            <a:spLocks noGrp="1"/>
          </p:cNvSpPr>
          <p:nvPr>
            <p:ph type="ftr" sz="quarter" idx="11"/>
          </p:nvPr>
        </p:nvSpPr>
        <p:spPr/>
        <p:txBody>
          <a:bodyPr/>
          <a:lstStyle/>
          <a:p>
            <a:r>
              <a:rPr lang="en-US"/>
              <a:t>U19ITT53 / Data Warehousing &amp; Data Miming</a:t>
            </a:r>
            <a:endParaRPr lang="en-IN"/>
          </a:p>
        </p:txBody>
      </p:sp>
      <p:sp>
        <p:nvSpPr>
          <p:cNvPr id="5" name="Slide Number Placeholder 4">
            <a:extLst>
              <a:ext uri="{FF2B5EF4-FFF2-40B4-BE49-F238E27FC236}">
                <a16:creationId xmlns:a16="http://schemas.microsoft.com/office/drawing/2014/main" xmlns="" id="{DEF8E21E-E5BF-4E8B-B9FA-F7110CA30012}"/>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215755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90DD55-CF22-47A9-868A-FE28DF5CDA2C}"/>
              </a:ext>
            </a:extLst>
          </p:cNvPr>
          <p:cNvSpPr>
            <a:spLocks noGrp="1"/>
          </p:cNvSpPr>
          <p:nvPr>
            <p:ph type="dt" sz="half" idx="10"/>
          </p:nvPr>
        </p:nvSpPr>
        <p:spPr/>
        <p:txBody>
          <a:bodyPr/>
          <a:lstStyle/>
          <a:p>
            <a:fld id="{A100F649-AC1D-4964-8680-B1F13EA22D74}" type="datetime1">
              <a:rPr lang="en-IN" smtClean="0"/>
              <a:pPr/>
              <a:t>20-12-2024</a:t>
            </a:fld>
            <a:endParaRPr lang="en-IN"/>
          </a:p>
        </p:txBody>
      </p:sp>
      <p:sp>
        <p:nvSpPr>
          <p:cNvPr id="3" name="Footer Placeholder 2">
            <a:extLst>
              <a:ext uri="{FF2B5EF4-FFF2-40B4-BE49-F238E27FC236}">
                <a16:creationId xmlns:a16="http://schemas.microsoft.com/office/drawing/2014/main" xmlns="" id="{7C24DDCE-CAE2-4F50-B105-96E699DD2532}"/>
              </a:ext>
            </a:extLst>
          </p:cNvPr>
          <p:cNvSpPr>
            <a:spLocks noGrp="1"/>
          </p:cNvSpPr>
          <p:nvPr>
            <p:ph type="ftr" sz="quarter" idx="11"/>
          </p:nvPr>
        </p:nvSpPr>
        <p:spPr/>
        <p:txBody>
          <a:bodyPr/>
          <a:lstStyle/>
          <a:p>
            <a:r>
              <a:rPr lang="en-US"/>
              <a:t>U19ITT53 / Data Warehousing &amp; Data Miming</a:t>
            </a:r>
            <a:endParaRPr lang="en-IN"/>
          </a:p>
        </p:txBody>
      </p:sp>
      <p:sp>
        <p:nvSpPr>
          <p:cNvPr id="4" name="Slide Number Placeholder 3">
            <a:extLst>
              <a:ext uri="{FF2B5EF4-FFF2-40B4-BE49-F238E27FC236}">
                <a16:creationId xmlns:a16="http://schemas.microsoft.com/office/drawing/2014/main" xmlns="" id="{86A35257-5A80-4615-ADD2-06382CF274D9}"/>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300738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A8A57-202E-4B27-B205-99B212819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9339F6E-9923-44C5-8838-36B537405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12E4F4B-90D4-4723-A954-70B436BC3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3B238E8-ECA3-4713-B04C-27C6B9C25A4C}"/>
              </a:ext>
            </a:extLst>
          </p:cNvPr>
          <p:cNvSpPr>
            <a:spLocks noGrp="1"/>
          </p:cNvSpPr>
          <p:nvPr>
            <p:ph type="dt" sz="half" idx="10"/>
          </p:nvPr>
        </p:nvSpPr>
        <p:spPr/>
        <p:txBody>
          <a:bodyPr/>
          <a:lstStyle/>
          <a:p>
            <a:fld id="{DFA06843-0A83-4980-A5D0-A64FEA91FA36}" type="datetime1">
              <a:rPr lang="en-IN" smtClean="0"/>
              <a:pPr/>
              <a:t>20-12-2024</a:t>
            </a:fld>
            <a:endParaRPr lang="en-IN"/>
          </a:p>
        </p:txBody>
      </p:sp>
      <p:sp>
        <p:nvSpPr>
          <p:cNvPr id="6" name="Footer Placeholder 5">
            <a:extLst>
              <a:ext uri="{FF2B5EF4-FFF2-40B4-BE49-F238E27FC236}">
                <a16:creationId xmlns:a16="http://schemas.microsoft.com/office/drawing/2014/main" xmlns="" id="{9E9068B6-189D-4F18-BB8D-B065A9791E13}"/>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DC78AF42-7861-45C9-B4EE-9851987B5DB0}"/>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3005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EE512-0204-40BA-BF23-515450B33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7B055C8-E2BA-4B2B-B521-A2FFB91FF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6F0017E1-6C4B-40FD-BD3C-0B2EE51D9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4FE7B88-D846-4639-81D7-1B535950374F}"/>
              </a:ext>
            </a:extLst>
          </p:cNvPr>
          <p:cNvSpPr>
            <a:spLocks noGrp="1"/>
          </p:cNvSpPr>
          <p:nvPr>
            <p:ph type="dt" sz="half" idx="10"/>
          </p:nvPr>
        </p:nvSpPr>
        <p:spPr/>
        <p:txBody>
          <a:bodyPr/>
          <a:lstStyle/>
          <a:p>
            <a:fld id="{AF6D7E33-DDC3-4673-8E02-5511E748AE28}" type="datetime1">
              <a:rPr lang="en-IN" smtClean="0"/>
              <a:pPr/>
              <a:t>20-12-2024</a:t>
            </a:fld>
            <a:endParaRPr lang="en-IN"/>
          </a:p>
        </p:txBody>
      </p:sp>
      <p:sp>
        <p:nvSpPr>
          <p:cNvPr id="6" name="Footer Placeholder 5">
            <a:extLst>
              <a:ext uri="{FF2B5EF4-FFF2-40B4-BE49-F238E27FC236}">
                <a16:creationId xmlns:a16="http://schemas.microsoft.com/office/drawing/2014/main" xmlns="" id="{B1E05732-7DF4-4681-B872-357966B92E96}"/>
              </a:ext>
            </a:extLst>
          </p:cNvPr>
          <p:cNvSpPr>
            <a:spLocks noGrp="1"/>
          </p:cNvSpPr>
          <p:nvPr>
            <p:ph type="ftr" sz="quarter" idx="11"/>
          </p:nvPr>
        </p:nvSpPr>
        <p:spPr/>
        <p:txBody>
          <a:bodyPr/>
          <a:lstStyle/>
          <a:p>
            <a:r>
              <a:rPr lang="en-US"/>
              <a:t>U19ITT53 / Data Warehousing &amp; Data Miming</a:t>
            </a:r>
            <a:endParaRPr lang="en-IN"/>
          </a:p>
        </p:txBody>
      </p:sp>
      <p:sp>
        <p:nvSpPr>
          <p:cNvPr id="7" name="Slide Number Placeholder 6">
            <a:extLst>
              <a:ext uri="{FF2B5EF4-FFF2-40B4-BE49-F238E27FC236}">
                <a16:creationId xmlns:a16="http://schemas.microsoft.com/office/drawing/2014/main" xmlns="" id="{2AC07484-1CED-4A21-B89B-DBCCBDEB4AEB}"/>
              </a:ext>
            </a:extLst>
          </p:cNvPr>
          <p:cNvSpPr>
            <a:spLocks noGrp="1"/>
          </p:cNvSpPr>
          <p:nvPr>
            <p:ph type="sldNum" sz="quarter" idx="12"/>
          </p:nvPr>
        </p:nvSpPr>
        <p:spPr/>
        <p:txBody>
          <a:body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158717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796466-73D8-432A-B158-4AB232E8B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5508472-F18C-411D-B1C0-BC1016718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F74CD40-93FF-4140-9464-5C9BF5416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9B04A-5B51-407F-9BD4-E644B39D5CAA}" type="datetime1">
              <a:rPr lang="en-IN" smtClean="0"/>
              <a:pPr/>
              <a:t>20-12-2024</a:t>
            </a:fld>
            <a:endParaRPr lang="en-IN"/>
          </a:p>
        </p:txBody>
      </p:sp>
      <p:sp>
        <p:nvSpPr>
          <p:cNvPr id="5" name="Footer Placeholder 4">
            <a:extLst>
              <a:ext uri="{FF2B5EF4-FFF2-40B4-BE49-F238E27FC236}">
                <a16:creationId xmlns:a16="http://schemas.microsoft.com/office/drawing/2014/main" xmlns="" id="{1556FA0E-E2A6-4873-A43B-1920248C5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ABBC1C9E-E337-4785-8B7C-D8654597D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07541-7122-47D0-81F7-220A90B2D1EC}" type="slidenum">
              <a:rPr lang="en-IN" smtClean="0"/>
              <a:pPr/>
              <a:t>‹#›</a:t>
            </a:fld>
            <a:endParaRPr lang="en-IN"/>
          </a:p>
        </p:txBody>
      </p:sp>
    </p:spTree>
    <p:extLst>
      <p:ext uri="{BB962C8B-B14F-4D97-AF65-F5344CB8AC3E}">
        <p14:creationId xmlns:p14="http://schemas.microsoft.com/office/powerpoint/2010/main" xmlns="" val="64505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21558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914535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1"/>
            <a:ext cx="10972801" cy="990600"/>
          </a:xfrm>
          <a:prstGeom prst="rect">
            <a:avLst/>
          </a:prstGeom>
        </p:spPr>
        <p:txBody>
          <a:bodyPr vert="horz" lIns="100794" tIns="50397" rIns="100794" bIns="50397"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1" cy="4910328"/>
          </a:xfrm>
          <a:prstGeom prst="rect">
            <a:avLst/>
          </a:prstGeom>
        </p:spPr>
        <p:txBody>
          <a:bodyPr vert="horz" lIns="100794" tIns="50397" rIns="100794" bIns="50397">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1" y="6356351"/>
            <a:ext cx="3052063"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3" name="Footer Placeholder 2"/>
          <p:cNvSpPr>
            <a:spLocks noGrp="1"/>
          </p:cNvSpPr>
          <p:nvPr>
            <p:ph type="ftr" sz="quarter" idx="3"/>
          </p:nvPr>
        </p:nvSpPr>
        <p:spPr>
          <a:xfrm>
            <a:off x="3864864" y="6356351"/>
            <a:ext cx="4673601" cy="365760"/>
          </a:xfrm>
          <a:prstGeom prst="rect">
            <a:avLst/>
          </a:prstGeom>
        </p:spPr>
        <p:txBody>
          <a:bodyPr vert="horz" lIns="100794" tIns="50397" rIns="100794" bIns="50397"/>
          <a:lstStyle>
            <a:lvl1pPr algn="r" eaLnBrk="1" latinLnBrk="0" hangingPunct="1">
              <a:defRPr kumimoji="0" sz="1361">
                <a:solidFill>
                  <a:schemeClr val="tx2"/>
                </a:solidFill>
              </a:defRPr>
            </a:lvl1pPr>
          </a:lstStyle>
          <a:p>
            <a:pPr fontAlgn="base">
              <a:spcBef>
                <a:spcPct val="0"/>
              </a:spcBef>
              <a:spcAft>
                <a:spcPct val="0"/>
              </a:spcAft>
            </a:pPr>
            <a:endParaRPr lang="en-US">
              <a:solidFill>
                <a:srgbClr val="464653"/>
              </a:solidFill>
              <a:latin typeface="Times New Roman" pitchFamily="18" charset="0"/>
            </a:endParaRPr>
          </a:p>
        </p:txBody>
      </p:sp>
      <p:sp>
        <p:nvSpPr>
          <p:cNvPr id="23" name="Slide Number Placeholder 22"/>
          <p:cNvSpPr>
            <a:spLocks noGrp="1"/>
          </p:cNvSpPr>
          <p:nvPr>
            <p:ph type="sldNum" sz="quarter" idx="4"/>
          </p:nvPr>
        </p:nvSpPr>
        <p:spPr>
          <a:xfrm>
            <a:off x="816865" y="6356351"/>
            <a:ext cx="2641599" cy="365760"/>
          </a:xfrm>
          <a:prstGeom prst="rect">
            <a:avLst/>
          </a:prstGeom>
        </p:spPr>
        <p:txBody>
          <a:bodyPr vert="horz" lIns="100794" tIns="50397" rIns="100794" bIns="50397"/>
          <a:lstStyle>
            <a:lvl1pPr algn="l" eaLnBrk="1" latinLnBrk="0" hangingPunct="1">
              <a:defRPr kumimoji="0" sz="1361">
                <a:solidFill>
                  <a:schemeClr val="tx2"/>
                </a:solidFill>
              </a:defRPr>
            </a:lvl1pPr>
          </a:lstStyle>
          <a:p>
            <a:pPr fontAlgn="base">
              <a:spcBef>
                <a:spcPct val="0"/>
              </a:spcBef>
              <a:spcAft>
                <a:spcPct val="0"/>
              </a:spcAft>
            </a:pPr>
            <a:fld id="{1A62CC4F-A6C2-4F5D-9EED-7D155C821D6B}" type="slidenum">
              <a:rPr lang="en-US" smtClean="0">
                <a:solidFill>
                  <a:srgbClr val="464653"/>
                </a:solidFill>
                <a:latin typeface="Times New Roman" pitchFamily="18" charset="0"/>
              </a:rPr>
              <a:pPr fontAlgn="base">
                <a:spcBef>
                  <a:spcPct val="0"/>
                </a:spcBef>
                <a:spcAft>
                  <a:spcPct val="0"/>
                </a:spcAft>
              </a:pPr>
              <a:t>‹#›</a:t>
            </a:fld>
            <a:endParaRPr lang="en-US">
              <a:solidFill>
                <a:srgbClr val="464653"/>
              </a:solidFill>
              <a:latin typeface="Times New Roman" pitchFamily="18" charset="0"/>
            </a:endParaRPr>
          </a:p>
        </p:txBody>
      </p:sp>
      <p:sp>
        <p:nvSpPr>
          <p:cNvPr id="28" name="Straight Connector 27"/>
          <p:cNvSpPr>
            <a:spLocks noChangeShapeType="1"/>
          </p:cNvSpPr>
          <p:nvPr/>
        </p:nvSpPr>
        <p:spPr bwMode="auto">
          <a:xfrm>
            <a:off x="609600" y="6353175"/>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29" name="Straight Connector 28"/>
          <p:cNvSpPr>
            <a:spLocks noChangeShapeType="1"/>
          </p:cNvSpPr>
          <p:nvPr/>
        </p:nvSpPr>
        <p:spPr bwMode="auto">
          <a:xfrm>
            <a:off x="609600" y="1143000"/>
            <a:ext cx="10972801"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38" tIns="45719" rIns="91438" bIns="45719" anchor="t" compatLnSpc="1"/>
          <a:lstStyle/>
          <a:p>
            <a:pPr eaLnBrk="0" fontAlgn="base" hangingPunct="0">
              <a:spcBef>
                <a:spcPct val="0"/>
              </a:spcBef>
              <a:spcAft>
                <a:spcPct val="0"/>
              </a:spcAft>
            </a:pPr>
            <a:endParaRPr lang="en-US" sz="2177">
              <a:solidFill>
                <a:srgbClr val="000000"/>
              </a:solidFill>
              <a:latin typeface="Times New Roman" pitchFamily="18" charset="0"/>
            </a:endParaRPr>
          </a:p>
        </p:txBody>
      </p:sp>
      <p:sp>
        <p:nvSpPr>
          <p:cNvPr id="10" name="Isosceles Triangle 9"/>
          <p:cNvSpPr>
            <a:spLocks noChangeAspect="1"/>
          </p:cNvSpPr>
          <p:nvPr/>
        </p:nvSpPr>
        <p:spPr>
          <a:xfrm rot="5400000">
            <a:off x="590609" y="6447422"/>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38" tIns="45719" rIns="91438" bIns="45719" anchor="ctr"/>
          <a:lstStyle/>
          <a:p>
            <a:pPr algn="ctr" fontAlgn="base">
              <a:spcBef>
                <a:spcPct val="0"/>
              </a:spcBef>
              <a:spcAft>
                <a:spcPct val="0"/>
              </a:spcAft>
            </a:pPr>
            <a:endParaRPr lang="en-US" sz="2177">
              <a:solidFill>
                <a:prstClr val="white"/>
              </a:solidFill>
            </a:endParaRPr>
          </a:p>
        </p:txBody>
      </p:sp>
    </p:spTree>
    <p:extLst>
      <p:ext uri="{BB962C8B-B14F-4D97-AF65-F5344CB8AC3E}">
        <p14:creationId xmlns:p14="http://schemas.microsoft.com/office/powerpoint/2010/main" xmlns="" val="33378743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3175" kern="1200">
          <a:solidFill>
            <a:schemeClr val="tx2"/>
          </a:solidFill>
          <a:latin typeface="+mj-lt"/>
          <a:ea typeface="+mj-ea"/>
          <a:cs typeface="+mj-cs"/>
        </a:defRPr>
      </a:lvl1pPr>
    </p:titleStyle>
    <p:bodyStyle>
      <a:lvl1pPr marL="274322" indent="-274322" algn="l" rtl="0" eaLnBrk="1" latinLnBrk="0" hangingPunct="1">
        <a:spcBef>
          <a:spcPts val="600"/>
        </a:spcBef>
        <a:buClr>
          <a:schemeClr val="accent1"/>
        </a:buClr>
        <a:buSzPct val="76000"/>
        <a:buFont typeface="Wingdings 3"/>
        <a:buChar char=""/>
        <a:defRPr kumimoji="0" sz="2631" kern="1200">
          <a:solidFill>
            <a:schemeClr val="tx1"/>
          </a:solidFill>
          <a:latin typeface="+mn-lt"/>
          <a:ea typeface="+mn-ea"/>
          <a:cs typeface="+mn-cs"/>
        </a:defRPr>
      </a:lvl1pPr>
      <a:lvl2pPr marL="548644" indent="-274322" algn="l" rtl="0" eaLnBrk="1" latinLnBrk="0" hangingPunct="1">
        <a:spcBef>
          <a:spcPts val="500"/>
        </a:spcBef>
        <a:buClr>
          <a:schemeClr val="accent2"/>
        </a:buClr>
        <a:buSzPct val="76000"/>
        <a:buFont typeface="Wingdings 3"/>
        <a:buChar char=""/>
        <a:defRPr kumimoji="0" sz="2268" kern="1200">
          <a:solidFill>
            <a:schemeClr val="tx2"/>
          </a:solidFill>
          <a:latin typeface="+mn-lt"/>
          <a:ea typeface="+mn-ea"/>
          <a:cs typeface="+mn-cs"/>
        </a:defRPr>
      </a:lvl2pPr>
      <a:lvl3pPr marL="822966" indent="-228602" algn="l" rtl="0" eaLnBrk="1" latinLnBrk="0" hangingPunct="1">
        <a:spcBef>
          <a:spcPts val="500"/>
        </a:spcBef>
        <a:buClr>
          <a:schemeClr val="bg1">
            <a:shade val="50000"/>
          </a:schemeClr>
        </a:buClr>
        <a:buSzPct val="76000"/>
        <a:buFont typeface="Wingdings 3"/>
        <a:buChar char=""/>
        <a:defRPr kumimoji="0" sz="1996" kern="1200">
          <a:solidFill>
            <a:schemeClr val="tx1"/>
          </a:solidFill>
          <a:latin typeface="+mn-lt"/>
          <a:ea typeface="+mn-ea"/>
          <a:cs typeface="+mn-cs"/>
        </a:defRPr>
      </a:lvl3pPr>
      <a:lvl4pPr marL="1097287" indent="-228602" algn="l" rtl="0" eaLnBrk="1" latinLnBrk="0" hangingPunct="1">
        <a:spcBef>
          <a:spcPts val="400"/>
        </a:spcBef>
        <a:buClr>
          <a:schemeClr val="accent2">
            <a:shade val="75000"/>
          </a:schemeClr>
        </a:buClr>
        <a:buSzPct val="70000"/>
        <a:buFont typeface="Wingdings"/>
        <a:buChar char=""/>
        <a:defRPr kumimoji="0" sz="1814" kern="1200">
          <a:solidFill>
            <a:schemeClr val="tx1"/>
          </a:solidFill>
          <a:latin typeface="+mn-lt"/>
          <a:ea typeface="+mn-ea"/>
          <a:cs typeface="+mn-cs"/>
        </a:defRPr>
      </a:lvl4pPr>
      <a:lvl5pPr marL="1371609" indent="-228602" algn="l" rtl="0" eaLnBrk="1" latinLnBrk="0" hangingPunct="1">
        <a:spcBef>
          <a:spcPts val="300"/>
        </a:spcBef>
        <a:buClr>
          <a:schemeClr val="accent2"/>
        </a:buClr>
        <a:buSzPct val="70000"/>
        <a:buFont typeface="Wingdings"/>
        <a:buChar char=""/>
        <a:defRPr kumimoji="0" sz="1633" kern="1200">
          <a:solidFill>
            <a:schemeClr val="tx1"/>
          </a:solidFill>
          <a:latin typeface="+mn-lt"/>
          <a:ea typeface="+mn-ea"/>
          <a:cs typeface="+mn-cs"/>
        </a:defRPr>
      </a:lvl5pPr>
      <a:lvl6pPr marL="1645931" indent="-182882" algn="l" rtl="0" eaLnBrk="1" latinLnBrk="0" hangingPunct="1">
        <a:spcBef>
          <a:spcPts val="300"/>
        </a:spcBef>
        <a:buClr>
          <a:srgbClr val="9FB8CD">
            <a:shade val="75000"/>
          </a:srgbClr>
        </a:buClr>
        <a:buSzPct val="75000"/>
        <a:buFont typeface="Wingdings 3"/>
        <a:buChar char=""/>
        <a:defRPr kumimoji="0" lang="en-US" sz="1633" kern="1200" smtClean="0">
          <a:solidFill>
            <a:schemeClr val="tx1"/>
          </a:solidFill>
          <a:latin typeface="+mn-lt"/>
          <a:ea typeface="+mn-ea"/>
          <a:cs typeface="+mn-cs"/>
        </a:defRPr>
      </a:lvl6pPr>
      <a:lvl7pPr marL="1828812" indent="-182882" algn="l" rtl="0" eaLnBrk="1" latinLnBrk="0" hangingPunct="1">
        <a:spcBef>
          <a:spcPts val="300"/>
        </a:spcBef>
        <a:buClr>
          <a:srgbClr val="727CA3">
            <a:shade val="75000"/>
          </a:srgbClr>
        </a:buClr>
        <a:buSzPct val="75000"/>
        <a:buFont typeface="Wingdings 3"/>
        <a:buChar char=""/>
        <a:defRPr kumimoji="0" lang="en-US" sz="1361" kern="1200" smtClean="0">
          <a:solidFill>
            <a:schemeClr val="tx1"/>
          </a:solidFill>
          <a:latin typeface="+mn-lt"/>
          <a:ea typeface="+mn-ea"/>
          <a:cs typeface="+mn-cs"/>
        </a:defRPr>
      </a:lvl7pPr>
      <a:lvl8pPr marL="2011693" indent="-182882" algn="l" rtl="0" eaLnBrk="1" latinLnBrk="0" hangingPunct="1">
        <a:spcBef>
          <a:spcPts val="300"/>
        </a:spcBef>
        <a:buClr>
          <a:prstClr val="white">
            <a:shade val="50000"/>
          </a:prstClr>
        </a:buClr>
        <a:buSzPct val="75000"/>
        <a:buFont typeface="Wingdings 3"/>
        <a:buChar char=""/>
        <a:defRPr kumimoji="0" lang="en-US" sz="1361" kern="1200" smtClean="0">
          <a:solidFill>
            <a:schemeClr val="tx1"/>
          </a:solidFill>
          <a:latin typeface="+mn-lt"/>
          <a:ea typeface="+mn-ea"/>
          <a:cs typeface="+mn-cs"/>
        </a:defRPr>
      </a:lvl8pPr>
      <a:lvl9pPr marL="2194574" indent="-182882" algn="l" rtl="0" eaLnBrk="1" latinLnBrk="0" hangingPunct="1">
        <a:spcBef>
          <a:spcPts val="300"/>
        </a:spcBef>
        <a:buClr>
          <a:srgbClr val="9FB8CD"/>
        </a:buClr>
        <a:buSzPct val="75000"/>
        <a:buFont typeface="Wingdings 3"/>
        <a:buChar char=""/>
        <a:defRPr kumimoji="0" lang="en-US" sz="1179"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3" algn="l" rtl="0" eaLnBrk="1" latinLnBrk="0" hangingPunct="1">
        <a:defRPr kumimoji="0" kern="1200">
          <a:solidFill>
            <a:schemeClr val="tx1"/>
          </a:solidFill>
          <a:latin typeface="+mn-lt"/>
          <a:ea typeface="+mn-ea"/>
          <a:cs typeface="+mn-cs"/>
        </a:defRPr>
      </a:lvl2pPr>
      <a:lvl3pPr marL="914406" algn="l" rtl="0" eaLnBrk="1" latinLnBrk="0" hangingPunct="1">
        <a:defRPr kumimoji="0" kern="1200">
          <a:solidFill>
            <a:schemeClr val="tx1"/>
          </a:solidFill>
          <a:latin typeface="+mn-lt"/>
          <a:ea typeface="+mn-ea"/>
          <a:cs typeface="+mn-cs"/>
        </a:defRPr>
      </a:lvl3pPr>
      <a:lvl4pPr marL="1371609" algn="l" rtl="0" eaLnBrk="1" latinLnBrk="0" hangingPunct="1">
        <a:defRPr kumimoji="0" kern="1200">
          <a:solidFill>
            <a:schemeClr val="tx1"/>
          </a:solidFill>
          <a:latin typeface="+mn-lt"/>
          <a:ea typeface="+mn-ea"/>
          <a:cs typeface="+mn-cs"/>
        </a:defRPr>
      </a:lvl4pPr>
      <a:lvl5pPr marL="1828812" algn="l" rtl="0" eaLnBrk="1" latinLnBrk="0" hangingPunct="1">
        <a:defRPr kumimoji="0" kern="1200">
          <a:solidFill>
            <a:schemeClr val="tx1"/>
          </a:solidFill>
          <a:latin typeface="+mn-lt"/>
          <a:ea typeface="+mn-ea"/>
          <a:cs typeface="+mn-cs"/>
        </a:defRPr>
      </a:lvl5pPr>
      <a:lvl6pPr marL="2286015" algn="l" rtl="0" eaLnBrk="1" latinLnBrk="0" hangingPunct="1">
        <a:defRPr kumimoji="0" kern="1200">
          <a:solidFill>
            <a:schemeClr val="tx1"/>
          </a:solidFill>
          <a:latin typeface="+mn-lt"/>
          <a:ea typeface="+mn-ea"/>
          <a:cs typeface="+mn-cs"/>
        </a:defRPr>
      </a:lvl6pPr>
      <a:lvl7pPr marL="2743218" algn="l" rtl="0" eaLnBrk="1" latinLnBrk="0" hangingPunct="1">
        <a:defRPr kumimoji="0" kern="1200">
          <a:solidFill>
            <a:schemeClr val="tx1"/>
          </a:solidFill>
          <a:latin typeface="+mn-lt"/>
          <a:ea typeface="+mn-ea"/>
          <a:cs typeface="+mn-cs"/>
        </a:defRPr>
      </a:lvl7pPr>
      <a:lvl8pPr marL="3200421" algn="l" rtl="0" eaLnBrk="1" latinLnBrk="0" hangingPunct="1">
        <a:defRPr kumimoji="0" kern="1200">
          <a:solidFill>
            <a:schemeClr val="tx1"/>
          </a:solidFill>
          <a:latin typeface="+mn-lt"/>
          <a:ea typeface="+mn-ea"/>
          <a:cs typeface="+mn-cs"/>
        </a:defRPr>
      </a:lvl8pPr>
      <a:lvl9pPr marL="3657624"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s://www.mygreatlearning.com/blog/design-thinking-is-apples-success-mantra/"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22.gif"/></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85000"/>
          </a:schemeClr>
        </a:solidFill>
        <a:effectLst/>
      </p:bgPr>
    </p:bg>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518615" y="0"/>
            <a:ext cx="11354937" cy="1146411"/>
          </a:xfrm>
          <a:ln/>
        </p:spPr>
        <p:txBody>
          <a:bodyPr vert="horz" lIns="17996" tIns="46790" rIns="17996" bIns="46790" anchor="b" anchorCtr="0">
            <a:normAutofit/>
          </a:bodyPr>
          <a:lstStyle/>
          <a:p>
            <a:pPr algn="ctr"/>
            <a:r>
              <a:rPr lang="en-US" sz="2800" b="1" dirty="0" smtClean="0">
                <a:solidFill>
                  <a:srgbClr val="C00000"/>
                </a:solidFill>
              </a:rPr>
              <a:t>U20ITT615 – Design Thinking</a:t>
            </a:r>
            <a:r>
              <a:rPr lang="en-US" sz="2800" b="1" dirty="0">
                <a:solidFill>
                  <a:srgbClr val="C00000"/>
                </a:solidFill>
              </a:rPr>
              <a:t/>
            </a:r>
            <a:br>
              <a:rPr lang="en-US" sz="2800" b="1" dirty="0">
                <a:solidFill>
                  <a:srgbClr val="C00000"/>
                </a:solidFill>
              </a:rPr>
            </a:br>
            <a:r>
              <a:rPr lang="en-US" sz="2800" b="1" dirty="0">
                <a:solidFill>
                  <a:srgbClr val="C00000"/>
                </a:solidFill>
              </a:rPr>
              <a:t>III Year / </a:t>
            </a:r>
            <a:r>
              <a:rPr lang="en-US" sz="2800" b="1" dirty="0" smtClean="0">
                <a:solidFill>
                  <a:srgbClr val="C00000"/>
                </a:solidFill>
              </a:rPr>
              <a:t>VI </a:t>
            </a:r>
            <a:r>
              <a:rPr lang="en-US" sz="2800" b="1" dirty="0" smtClean="0">
                <a:solidFill>
                  <a:srgbClr val="C00000"/>
                </a:solidFill>
              </a:rPr>
              <a:t>Semester</a:t>
            </a:r>
            <a:endParaRPr lang="en-GB" sz="2540" b="1" dirty="0">
              <a:solidFill>
                <a:srgbClr val="002060"/>
              </a:solidFill>
            </a:endParaRPr>
          </a:p>
        </p:txBody>
      </p:sp>
      <p:sp>
        <p:nvSpPr>
          <p:cNvPr id="689155" name="Text Box 3"/>
          <p:cNvSpPr txBox="1">
            <a:spLocks noChangeArrowheads="1"/>
          </p:cNvSpPr>
          <p:nvPr/>
        </p:nvSpPr>
        <p:spPr bwMode="auto">
          <a:xfrm>
            <a:off x="2919027" y="3361313"/>
            <a:ext cx="6398592" cy="1751224"/>
          </a:xfrm>
          <a:prstGeom prst="rect">
            <a:avLst/>
          </a:prstGeom>
          <a:noFill/>
          <a:ln w="9525">
            <a:noFill/>
            <a:miter lim="800000"/>
            <a:headEnd/>
            <a:tailEnd/>
          </a:ln>
        </p:spPr>
        <p:txBody>
          <a:bodyPr lIns="17996" tIns="46790" rIns="17996" bIns="46790" anchor="ctr"/>
          <a:lstStyle/>
          <a:p>
            <a:pPr algn="ctr" defTabSz="914326" eaLnBrk="0" fontAlgn="base" hangingPunct="0">
              <a:spcBef>
                <a:spcPct val="0"/>
              </a:spcBef>
              <a:spcAft>
                <a:spcPct val="0"/>
              </a:spcAft>
              <a:tabLst>
                <a:tab pos="660905" algn="l"/>
                <a:tab pos="1523394" algn="l"/>
                <a:tab pos="2387324" algn="l"/>
                <a:tab pos="3251252" algn="l"/>
                <a:tab pos="4115181" algn="l"/>
                <a:tab pos="4979108" algn="l"/>
                <a:tab pos="5843038" algn="l"/>
              </a:tabLst>
            </a:pPr>
            <a:endParaRPr lang="en-GB" sz="4264" b="1" dirty="0">
              <a:solidFill>
                <a:prstClr val="black"/>
              </a:solidFill>
              <a:latin typeface="Comic Sans MS" pitchFamily="66" charset="0"/>
            </a:endParaRPr>
          </a:p>
        </p:txBody>
      </p:sp>
      <p:sp>
        <p:nvSpPr>
          <p:cNvPr id="137218" name="AutoShape 2" descr="Creative Design Thinking Template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 name="Picture 5" descr="DesignThinking-medium-size.jpg"/>
          <p:cNvPicPr>
            <a:picLocks noChangeAspect="1"/>
          </p:cNvPicPr>
          <p:nvPr/>
        </p:nvPicPr>
        <p:blipFill>
          <a:blip r:embed="rId3"/>
          <a:stretch>
            <a:fillRect/>
          </a:stretch>
        </p:blipFill>
        <p:spPr>
          <a:xfrm>
            <a:off x="1209820" y="1174183"/>
            <a:ext cx="10030265" cy="5683817"/>
          </a:xfrm>
          <a:prstGeom prst="rect">
            <a:avLst/>
          </a:prstGeom>
        </p:spPr>
      </p:pic>
    </p:spTree>
    <p:extLst>
      <p:ext uri="{BB962C8B-B14F-4D97-AF65-F5344CB8AC3E}">
        <p14:creationId xmlns:p14="http://schemas.microsoft.com/office/powerpoint/2010/main" xmlns="" val="3738756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r>
              <a:rPr lang="en-US" dirty="0" smtClean="0">
                <a:solidFill>
                  <a:srgbClr val="CC0000"/>
                </a:solidFill>
              </a:rPr>
              <a:t>Design thinking can help your team or organization:</a:t>
            </a:r>
            <a:endParaRPr>
              <a:solidFill>
                <a:srgbClr val="CC0000"/>
              </a:solidFill>
            </a:endParaRPr>
          </a:p>
        </p:txBody>
      </p:sp>
      <p:sp>
        <p:nvSpPr>
          <p:cNvPr id="4" name="Google Shape;99;p19"/>
          <p:cNvSpPr txBox="1"/>
          <p:nvPr/>
        </p:nvSpPr>
        <p:spPr>
          <a:xfrm>
            <a:off x="290522" y="1362924"/>
            <a:ext cx="11412051" cy="4845780"/>
          </a:xfrm>
          <a:prstGeom prst="rect">
            <a:avLst/>
          </a:prstGeom>
          <a:noFill/>
          <a:ln>
            <a:noFill/>
          </a:ln>
        </p:spPr>
        <p:txBody>
          <a:bodyPr spcFirstLastPara="1" wrap="square" lIns="121897" tIns="60932" rIns="121897" bIns="60932" anchor="t" anchorCtr="0">
            <a:noAutofit/>
          </a:bodyPr>
          <a:lstStyle/>
          <a:p>
            <a:pPr marL="609585" indent="-338658">
              <a:lnSpc>
                <a:spcPct val="200000"/>
              </a:lnSpc>
              <a:buSzPts val="3200"/>
              <a:buFont typeface="Arial" pitchFamily="34" charset="0"/>
              <a:buChar char="•"/>
            </a:pPr>
            <a:r>
              <a:rPr lang="en-US" sz="2100" dirty="0" smtClean="0">
                <a:latin typeface="Calibri"/>
                <a:ea typeface="Calibri"/>
                <a:cs typeface="Calibri"/>
                <a:sym typeface="Calibri"/>
              </a:rPr>
              <a:t>Better understand the unmet needs of the people you’re creating for (customers, clients, students, users, etc...).</a:t>
            </a:r>
          </a:p>
          <a:p>
            <a:pPr marL="609585" indent="-338658">
              <a:lnSpc>
                <a:spcPct val="200000"/>
              </a:lnSpc>
              <a:buSzPts val="3200"/>
              <a:buFont typeface="Arial" pitchFamily="34" charset="0"/>
              <a:buChar char="•"/>
            </a:pPr>
            <a:r>
              <a:rPr lang="en-US" sz="2100" dirty="0" smtClean="0">
                <a:latin typeface="Calibri"/>
                <a:ea typeface="Calibri"/>
                <a:cs typeface="Calibri"/>
                <a:sym typeface="Calibri"/>
              </a:rPr>
              <a:t>Reduce the risk associated with launching new ideas, products, and services.</a:t>
            </a:r>
          </a:p>
          <a:p>
            <a:pPr marL="609585" indent="-338658">
              <a:lnSpc>
                <a:spcPct val="200000"/>
              </a:lnSpc>
              <a:buSzPts val="3200"/>
              <a:buFont typeface="Arial" pitchFamily="34" charset="0"/>
              <a:buChar char="•"/>
            </a:pPr>
            <a:r>
              <a:rPr lang="en-US" sz="2100" dirty="0" smtClean="0">
                <a:latin typeface="Calibri"/>
                <a:ea typeface="Calibri"/>
                <a:cs typeface="Calibri"/>
                <a:sym typeface="Calibri"/>
              </a:rPr>
              <a:t>Generate solutions that are revolutionary, not just incremental.</a:t>
            </a:r>
          </a:p>
          <a:p>
            <a:pPr marL="609585" indent="-338658">
              <a:lnSpc>
                <a:spcPct val="200000"/>
              </a:lnSpc>
              <a:buSzPts val="3200"/>
              <a:buFont typeface="Arial" pitchFamily="34" charset="0"/>
              <a:buChar char="•"/>
            </a:pPr>
            <a:r>
              <a:rPr lang="en-US" sz="2100" dirty="0" smtClean="0">
                <a:latin typeface="Calibri"/>
                <a:ea typeface="Calibri"/>
                <a:cs typeface="Calibri"/>
                <a:sym typeface="Calibri"/>
              </a:rPr>
              <a:t>Learn and iterate faster.</a:t>
            </a:r>
          </a:p>
          <a:p>
            <a:pPr marL="609585" indent="-338658">
              <a:lnSpc>
                <a:spcPct val="200000"/>
              </a:lnSpc>
              <a:buClr>
                <a:srgbClr val="000000"/>
              </a:buClr>
              <a:buSzPts val="3200"/>
              <a:buFont typeface="Wingdings" pitchFamily="2" charset="2"/>
              <a:buChar char="Ø"/>
            </a:pPr>
            <a:endParaRPr sz="21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spcBef>
                <a:spcPts val="0"/>
              </a:spcBef>
            </a:pPr>
            <a:r>
              <a:rPr lang="en" dirty="0">
                <a:solidFill>
                  <a:srgbClr val="CC0000"/>
                </a:solidFill>
              </a:rPr>
              <a:t>Design Thinking</a:t>
            </a:r>
            <a:endParaRPr>
              <a:solidFill>
                <a:srgbClr val="CC0000"/>
              </a:solidFill>
            </a:endParaRPr>
          </a:p>
        </p:txBody>
      </p:sp>
      <p:sp>
        <p:nvSpPr>
          <p:cNvPr id="64" name="Google Shape;64;p14"/>
          <p:cNvSpPr txBox="1"/>
          <p:nvPr/>
        </p:nvSpPr>
        <p:spPr>
          <a:xfrm>
            <a:off x="1757549" y="2604134"/>
            <a:ext cx="8724407" cy="2193497"/>
          </a:xfrm>
          <a:prstGeom prst="rect">
            <a:avLst/>
          </a:prstGeom>
          <a:noFill/>
          <a:ln>
            <a:noFill/>
          </a:ln>
        </p:spPr>
        <p:txBody>
          <a:bodyPr spcFirstLastPara="1" wrap="square" lIns="121897" tIns="121897" rIns="121897" bIns="121897" anchor="t" anchorCtr="0">
            <a:noAutofit/>
          </a:bodyPr>
          <a:lstStyle/>
          <a:p>
            <a:pPr algn="ctr"/>
            <a:r>
              <a:rPr lang="en" sz="4000" dirty="0" smtClean="0"/>
              <a:t>Four Pillars or Phases</a:t>
            </a:r>
            <a:endParaRPr sz="4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15601" y="545551"/>
            <a:ext cx="11360801" cy="763600"/>
          </a:xfrm>
          <a:prstGeom prst="rect">
            <a:avLst/>
          </a:prstGeom>
        </p:spPr>
        <p:txBody>
          <a:bodyPr spcFirstLastPara="1" wrap="square" lIns="121897" tIns="121897" rIns="121897" bIns="121897" anchor="t" anchorCtr="0">
            <a:noAutofit/>
          </a:bodyPr>
          <a:lstStyle/>
          <a:p>
            <a:pPr algn="r">
              <a:spcBef>
                <a:spcPts val="0"/>
              </a:spcBef>
            </a:pPr>
            <a:r>
              <a:rPr lang="en" dirty="0">
                <a:solidFill>
                  <a:srgbClr val="CC0000"/>
                </a:solidFill>
              </a:rPr>
              <a:t>Empathy</a:t>
            </a:r>
            <a:endParaRPr>
              <a:solidFill>
                <a:srgbClr val="CC0000"/>
              </a:solidFill>
            </a:endParaRPr>
          </a:p>
        </p:txBody>
      </p:sp>
      <p:pic>
        <p:nvPicPr>
          <p:cNvPr id="70" name="Google Shape;70;p15"/>
          <p:cNvPicPr preferRelativeResize="0"/>
          <p:nvPr/>
        </p:nvPicPr>
        <p:blipFill>
          <a:blip r:embed="rId3">
            <a:alphaModFix/>
          </a:blip>
          <a:stretch>
            <a:fillRect/>
          </a:stretch>
        </p:blipFill>
        <p:spPr>
          <a:xfrm>
            <a:off x="2451068" y="1410767"/>
            <a:ext cx="7395432" cy="5142133"/>
          </a:xfrm>
          <a:prstGeom prst="rect">
            <a:avLst/>
          </a:prstGeom>
          <a:noFill/>
          <a:ln>
            <a:noFill/>
          </a:ln>
          <a:effectLst>
            <a:outerShdw blurRad="57150" dist="19050" dir="5400000" algn="bl" rotWithShape="0">
              <a:srgbClr val="000000">
                <a:alpha val="50000"/>
              </a:srgbClr>
            </a:outerShdw>
          </a:effectLst>
        </p:spPr>
      </p:pic>
      <p:sp>
        <p:nvSpPr>
          <p:cNvPr id="71" name="Google Shape;71;p15"/>
          <p:cNvSpPr txBox="1">
            <a:spLocks noGrp="1"/>
          </p:cNvSpPr>
          <p:nvPr>
            <p:ph type="title"/>
          </p:nvPr>
        </p:nvSpPr>
        <p:spPr>
          <a:xfrm>
            <a:off x="415600" y="593367"/>
            <a:ext cx="11254400"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pic>
        <p:nvPicPr>
          <p:cNvPr id="77" name="Google Shape;77;p16"/>
          <p:cNvPicPr preferRelativeResize="0"/>
          <p:nvPr/>
        </p:nvPicPr>
        <p:blipFill rotWithShape="1">
          <a:blip r:embed="rId3">
            <a:alphaModFix/>
          </a:blip>
          <a:srcRect t="25683"/>
          <a:stretch/>
        </p:blipFill>
        <p:spPr>
          <a:xfrm>
            <a:off x="1692003" y="1536467"/>
            <a:ext cx="8744735" cy="4851803"/>
          </a:xfrm>
          <a:prstGeom prst="rect">
            <a:avLst/>
          </a:prstGeom>
          <a:noFill/>
          <a:ln>
            <a:noFill/>
          </a:ln>
          <a:effectLst>
            <a:outerShdw blurRad="57150" dist="19050" dir="5400000" algn="bl" rotWithShape="0">
              <a:srgbClr val="000000">
                <a:alpha val="50000"/>
              </a:srgbClr>
            </a:outerShdw>
          </a:effectLst>
        </p:spPr>
      </p:pic>
      <p:sp>
        <p:nvSpPr>
          <p:cNvPr id="78" name="Google Shape;78;p16"/>
          <p:cNvSpPr txBox="1">
            <a:spLocks noGrp="1"/>
          </p:cNvSpPr>
          <p:nvPr>
            <p:ph type="title"/>
          </p:nvPr>
        </p:nvSpPr>
        <p:spPr>
          <a:xfrm>
            <a:off x="287401" y="593351"/>
            <a:ext cx="11360801" cy="763600"/>
          </a:xfrm>
          <a:prstGeom prst="rect">
            <a:avLst/>
          </a:prstGeom>
        </p:spPr>
        <p:txBody>
          <a:bodyPr spcFirstLastPara="1" wrap="square" lIns="121897" tIns="121897" rIns="121897" bIns="121897" anchor="t" anchorCtr="0">
            <a:noAutofit/>
          </a:bodyPr>
          <a:lstStyle/>
          <a:p>
            <a:pPr algn="r">
              <a:spcBef>
                <a:spcPts val="0"/>
              </a:spcBef>
            </a:pPr>
            <a:r>
              <a:rPr lang="en" dirty="0">
                <a:solidFill>
                  <a:srgbClr val="CC0000"/>
                </a:solidFill>
              </a:rPr>
              <a:t>Collaboration</a:t>
            </a:r>
            <a:endParaRPr>
              <a:solidFill>
                <a:srgbClr val="CC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pic>
        <p:nvPicPr>
          <p:cNvPr id="84" name="Google Shape;84;p17"/>
          <p:cNvPicPr preferRelativeResize="0"/>
          <p:nvPr/>
        </p:nvPicPr>
        <p:blipFill>
          <a:blip r:embed="rId3" cstate="print">
            <a:alphaModFix/>
          </a:blip>
          <a:stretch>
            <a:fillRect/>
          </a:stretch>
        </p:blipFill>
        <p:spPr>
          <a:xfrm>
            <a:off x="2242799" y="1356969"/>
            <a:ext cx="7386733" cy="4923268"/>
          </a:xfrm>
          <a:prstGeom prst="rect">
            <a:avLst/>
          </a:prstGeom>
          <a:noFill/>
          <a:ln>
            <a:noFill/>
          </a:ln>
          <a:effectLst>
            <a:outerShdw blurRad="57150" dist="19050" dir="5400000" algn="bl" rotWithShape="0">
              <a:srgbClr val="000000">
                <a:alpha val="50000"/>
              </a:srgbClr>
            </a:outerShdw>
          </a:effectLst>
        </p:spPr>
      </p:pic>
      <p:sp>
        <p:nvSpPr>
          <p:cNvPr id="85" name="Google Shape;85;p17"/>
          <p:cNvSpPr txBox="1">
            <a:spLocks noGrp="1"/>
          </p:cNvSpPr>
          <p:nvPr>
            <p:ph type="title"/>
          </p:nvPr>
        </p:nvSpPr>
        <p:spPr>
          <a:xfrm>
            <a:off x="255766" y="593351"/>
            <a:ext cx="11360801" cy="763600"/>
          </a:xfrm>
          <a:prstGeom prst="rect">
            <a:avLst/>
          </a:prstGeom>
        </p:spPr>
        <p:txBody>
          <a:bodyPr spcFirstLastPara="1" wrap="square" lIns="121897" tIns="121897" rIns="121897" bIns="121897" anchor="t" anchorCtr="0">
            <a:noAutofit/>
          </a:bodyPr>
          <a:lstStyle/>
          <a:p>
            <a:pPr algn="r">
              <a:spcBef>
                <a:spcPts val="0"/>
              </a:spcBef>
            </a:pPr>
            <a:r>
              <a:rPr lang="en" dirty="0">
                <a:solidFill>
                  <a:srgbClr val="CC0000"/>
                </a:solidFill>
              </a:rPr>
              <a:t>Inclusion</a:t>
            </a:r>
            <a:endParaRPr>
              <a:solidFill>
                <a:srgbClr val="CC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sp>
        <p:nvSpPr>
          <p:cNvPr id="91" name="Google Shape;91;p18"/>
          <p:cNvSpPr txBox="1">
            <a:spLocks noGrp="1"/>
          </p:cNvSpPr>
          <p:nvPr>
            <p:ph type="title"/>
          </p:nvPr>
        </p:nvSpPr>
        <p:spPr>
          <a:xfrm>
            <a:off x="208333" y="593351"/>
            <a:ext cx="11360801" cy="763600"/>
          </a:xfrm>
          <a:prstGeom prst="rect">
            <a:avLst/>
          </a:prstGeom>
        </p:spPr>
        <p:txBody>
          <a:bodyPr spcFirstLastPara="1" wrap="square" lIns="121897" tIns="121897" rIns="121897" bIns="121897" anchor="t" anchorCtr="0">
            <a:noAutofit/>
          </a:bodyPr>
          <a:lstStyle/>
          <a:p>
            <a:pPr algn="r">
              <a:spcBef>
                <a:spcPts val="0"/>
              </a:spcBef>
            </a:pPr>
            <a:r>
              <a:rPr lang="en" dirty="0">
                <a:solidFill>
                  <a:srgbClr val="CC0000"/>
                </a:solidFill>
              </a:rPr>
              <a:t>Repeat/Iterate</a:t>
            </a:r>
            <a:endParaRPr>
              <a:solidFill>
                <a:srgbClr val="CC0000"/>
              </a:solidFill>
            </a:endParaRPr>
          </a:p>
        </p:txBody>
      </p:sp>
      <p:pic>
        <p:nvPicPr>
          <p:cNvPr id="92" name="Google Shape;92;p18"/>
          <p:cNvPicPr preferRelativeResize="0"/>
          <p:nvPr/>
        </p:nvPicPr>
        <p:blipFill>
          <a:blip r:embed="rId3">
            <a:alphaModFix/>
          </a:blip>
          <a:stretch>
            <a:fillRect/>
          </a:stretch>
        </p:blipFill>
        <p:spPr>
          <a:xfrm>
            <a:off x="203202" y="1560167"/>
            <a:ext cx="6641567" cy="3658200"/>
          </a:xfrm>
          <a:prstGeom prst="rect">
            <a:avLst/>
          </a:prstGeom>
          <a:noFill/>
          <a:ln>
            <a:noFill/>
          </a:ln>
        </p:spPr>
      </p:pic>
      <p:pic>
        <p:nvPicPr>
          <p:cNvPr id="93" name="Google Shape;93;p18"/>
          <p:cNvPicPr preferRelativeResize="0"/>
          <p:nvPr/>
        </p:nvPicPr>
        <p:blipFill rotWithShape="1">
          <a:blip r:embed="rId4">
            <a:alphaModFix/>
          </a:blip>
          <a:srcRect t="7868" r="10225"/>
          <a:stretch/>
        </p:blipFill>
        <p:spPr>
          <a:xfrm>
            <a:off x="5974967" y="2704067"/>
            <a:ext cx="5801435" cy="396653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sp>
        <p:nvSpPr>
          <p:cNvPr id="99" name="Google Shape;99;p19"/>
          <p:cNvSpPr txBox="1"/>
          <p:nvPr/>
        </p:nvSpPr>
        <p:spPr>
          <a:xfrm>
            <a:off x="1475003" y="1725233"/>
            <a:ext cx="9242000" cy="4202800"/>
          </a:xfrm>
          <a:prstGeom prst="rect">
            <a:avLst/>
          </a:prstGeom>
          <a:noFill/>
          <a:ln>
            <a:noFill/>
          </a:ln>
        </p:spPr>
        <p:txBody>
          <a:bodyPr spcFirstLastPara="1" wrap="square" lIns="121897" tIns="60932" rIns="121897" bIns="60932" anchor="t" anchorCtr="0">
            <a:noAutofit/>
          </a:bodyPr>
          <a:lstStyle/>
          <a:p>
            <a:pPr marL="609585" indent="-541853">
              <a:buClr>
                <a:srgbClr val="000000"/>
              </a:buClr>
              <a:buSzPts val="2400"/>
              <a:buChar char="•"/>
            </a:pPr>
            <a:r>
              <a:rPr lang="en" sz="3200" dirty="0">
                <a:solidFill>
                  <a:srgbClr val="CC0000"/>
                </a:solidFill>
                <a:latin typeface="Calibri"/>
                <a:ea typeface="Calibri"/>
                <a:cs typeface="Calibri"/>
                <a:sym typeface="Calibri"/>
              </a:rPr>
              <a:t>Empathize</a:t>
            </a:r>
            <a:r>
              <a:rPr lang="en" sz="3200" dirty="0">
                <a:solidFill>
                  <a:srgbClr val="000000"/>
                </a:solidFill>
                <a:latin typeface="Calibri"/>
                <a:ea typeface="Calibri"/>
                <a:cs typeface="Calibri"/>
                <a:sym typeface="Calibri"/>
              </a:rPr>
              <a:t> with people's needs,</a:t>
            </a:r>
            <a:endParaRPr sz="3200">
              <a:solidFill>
                <a:srgbClr val="000000"/>
              </a:solidFill>
              <a:latin typeface="Calibri"/>
              <a:ea typeface="Calibri"/>
              <a:cs typeface="Calibri"/>
              <a:sym typeface="Calibri"/>
            </a:endParaRPr>
          </a:p>
          <a:p>
            <a:pPr marL="609585" indent="-541853">
              <a:buClr>
                <a:srgbClr val="000000"/>
              </a:buClr>
              <a:buSzPts val="2400"/>
              <a:buChar char="•"/>
            </a:pPr>
            <a:r>
              <a:rPr lang="en" sz="3200" dirty="0">
                <a:solidFill>
                  <a:srgbClr val="CC0000"/>
                </a:solidFill>
                <a:latin typeface="Calibri"/>
                <a:ea typeface="Calibri"/>
                <a:cs typeface="Calibri"/>
                <a:sym typeface="Calibri"/>
              </a:rPr>
              <a:t>Collaborate</a:t>
            </a:r>
            <a:r>
              <a:rPr lang="en" sz="3200" dirty="0">
                <a:solidFill>
                  <a:srgbClr val="000000"/>
                </a:solidFill>
                <a:latin typeface="Calibri"/>
                <a:ea typeface="Calibri"/>
                <a:cs typeface="Calibri"/>
                <a:sym typeface="Calibri"/>
              </a:rPr>
              <a:t> with others across disciplines, skill sets, and perspectives,</a:t>
            </a:r>
            <a:endParaRPr sz="3200">
              <a:solidFill>
                <a:srgbClr val="000000"/>
              </a:solidFill>
              <a:latin typeface="Calibri"/>
              <a:ea typeface="Calibri"/>
              <a:cs typeface="Calibri"/>
              <a:sym typeface="Calibri"/>
            </a:endParaRPr>
          </a:p>
          <a:p>
            <a:pPr marL="609585" indent="-541853">
              <a:buClr>
                <a:srgbClr val="000000"/>
              </a:buClr>
              <a:buSzPts val="2400"/>
              <a:buChar char="•"/>
            </a:pPr>
            <a:r>
              <a:rPr lang="en" sz="3200" dirty="0">
                <a:solidFill>
                  <a:srgbClr val="CC0000"/>
                </a:solidFill>
                <a:latin typeface="Calibri"/>
                <a:ea typeface="Calibri"/>
                <a:cs typeface="Calibri"/>
                <a:sym typeface="Calibri"/>
              </a:rPr>
              <a:t>Include</a:t>
            </a:r>
            <a:r>
              <a:rPr lang="en" sz="3200" dirty="0">
                <a:solidFill>
                  <a:srgbClr val="000000"/>
                </a:solidFill>
                <a:latin typeface="Calibri"/>
                <a:ea typeface="Calibri"/>
                <a:cs typeface="Calibri"/>
                <a:sym typeface="Calibri"/>
              </a:rPr>
              <a:t> </a:t>
            </a:r>
            <a:r>
              <a:rPr lang="en" sz="3200" dirty="0">
                <a:solidFill>
                  <a:srgbClr val="CC0000"/>
                </a:solidFill>
                <a:latin typeface="Calibri"/>
                <a:ea typeface="Calibri"/>
                <a:cs typeface="Calibri"/>
                <a:sym typeface="Calibri"/>
              </a:rPr>
              <a:t>every idea</a:t>
            </a:r>
            <a:r>
              <a:rPr lang="en" sz="3200" dirty="0">
                <a:solidFill>
                  <a:srgbClr val="000000"/>
                </a:solidFill>
                <a:latin typeface="Calibri"/>
                <a:ea typeface="Calibri"/>
                <a:cs typeface="Calibri"/>
                <a:sym typeface="Calibri"/>
              </a:rPr>
              <a:t> in visibl</a:t>
            </a:r>
            <a:r>
              <a:rPr lang="en" sz="3200" dirty="0">
                <a:latin typeface="Calibri"/>
                <a:ea typeface="Calibri"/>
                <a:cs typeface="Calibri"/>
                <a:sym typeface="Calibri"/>
              </a:rPr>
              <a:t>e form</a:t>
            </a:r>
            <a:r>
              <a:rPr lang="en" sz="3200" dirty="0">
                <a:solidFill>
                  <a:srgbClr val="000000"/>
                </a:solidFill>
                <a:latin typeface="Calibri"/>
                <a:ea typeface="Calibri"/>
                <a:cs typeface="Calibri"/>
                <a:sym typeface="Calibri"/>
              </a:rPr>
              <a:t> for evaluation, and</a:t>
            </a:r>
            <a:endParaRPr sz="3200">
              <a:solidFill>
                <a:srgbClr val="000000"/>
              </a:solidFill>
              <a:latin typeface="Calibri"/>
              <a:ea typeface="Calibri"/>
              <a:cs typeface="Calibri"/>
              <a:sym typeface="Calibri"/>
            </a:endParaRPr>
          </a:p>
          <a:p>
            <a:pPr marL="609585" indent="-541853">
              <a:buClr>
                <a:srgbClr val="000000"/>
              </a:buClr>
              <a:buSzPts val="2400"/>
              <a:buChar char="•"/>
            </a:pPr>
            <a:r>
              <a:rPr lang="en" sz="3200" dirty="0">
                <a:solidFill>
                  <a:srgbClr val="CC0000"/>
                </a:solidFill>
                <a:latin typeface="Calibri"/>
                <a:ea typeface="Calibri"/>
                <a:cs typeface="Calibri"/>
                <a:sym typeface="Calibri"/>
              </a:rPr>
              <a:t>Repeat, iterating</a:t>
            </a:r>
            <a:r>
              <a:rPr lang="en" sz="3200" dirty="0">
                <a:solidFill>
                  <a:srgbClr val="000000"/>
                </a:solidFill>
                <a:latin typeface="Calibri"/>
                <a:ea typeface="Calibri"/>
                <a:cs typeface="Calibri"/>
                <a:sym typeface="Calibri"/>
              </a:rPr>
              <a:t> and </a:t>
            </a:r>
            <a:r>
              <a:rPr lang="en" sz="3200" dirty="0">
                <a:solidFill>
                  <a:srgbClr val="CC0000"/>
                </a:solidFill>
                <a:latin typeface="Calibri"/>
                <a:ea typeface="Calibri"/>
                <a:cs typeface="Calibri"/>
                <a:sym typeface="Calibri"/>
              </a:rPr>
              <a:t>testing</a:t>
            </a:r>
            <a:r>
              <a:rPr lang="en" sz="3200" dirty="0">
                <a:solidFill>
                  <a:srgbClr val="000000"/>
                </a:solidFill>
                <a:latin typeface="Calibri"/>
                <a:ea typeface="Calibri"/>
                <a:cs typeface="Calibri"/>
                <a:sym typeface="Calibri"/>
              </a:rPr>
              <a:t> solutions to perfect them, always with human needs at the center.</a:t>
            </a:r>
            <a:endParaRPr sz="3200">
              <a:solidFill>
                <a:srgbClr val="000000"/>
              </a:solidFill>
              <a:latin typeface="Calibri"/>
              <a:ea typeface="Calibri"/>
              <a:cs typeface="Calibri"/>
              <a:sym typeface="Calibri"/>
            </a:endParaRPr>
          </a:p>
          <a:p>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308359"/>
            <a:ext cx="11360801" cy="763600"/>
          </a:xfrm>
          <a:prstGeom prst="rect">
            <a:avLst/>
          </a:prstGeom>
        </p:spPr>
        <p:txBody>
          <a:bodyPr spcFirstLastPara="1" wrap="square" lIns="121897" tIns="121897" rIns="121897" bIns="121897" anchor="t" anchorCtr="0">
            <a:noAutofit/>
          </a:bodyPr>
          <a:lstStyle/>
          <a:p>
            <a:pPr algn="ctr">
              <a:spcBef>
                <a:spcPts val="0"/>
              </a:spcBef>
            </a:pPr>
            <a:r>
              <a:rPr lang="en" dirty="0" smtClean="0">
                <a:solidFill>
                  <a:srgbClr val="CC0000"/>
                </a:solidFill>
              </a:rPr>
              <a:t>Introduction to Design</a:t>
            </a:r>
            <a:endParaRPr>
              <a:solidFill>
                <a:srgbClr val="CC0000"/>
              </a:solidFill>
            </a:endParaRPr>
          </a:p>
        </p:txBody>
      </p:sp>
      <p:sp>
        <p:nvSpPr>
          <p:cNvPr id="99" name="Google Shape;99;p19"/>
          <p:cNvSpPr txBox="1"/>
          <p:nvPr/>
        </p:nvSpPr>
        <p:spPr>
          <a:xfrm>
            <a:off x="601683" y="1661897"/>
            <a:ext cx="5684323" cy="4671609"/>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a:buChar char="•"/>
            </a:pPr>
            <a:r>
              <a:rPr lang="en-US" sz="2100" dirty="0" smtClean="0">
                <a:latin typeface="Calibri" pitchFamily="34" charset="0"/>
              </a:rPr>
              <a:t>A design is a plan or specification for the construction of an system or for the implementation of an activity or process</a:t>
            </a:r>
          </a:p>
          <a:p>
            <a:pPr marL="609585" indent="-541853" algn="just">
              <a:buSzPts val="2400"/>
              <a:buChar char="•"/>
            </a:pPr>
            <a:endParaRPr lang="en-US" sz="2100" dirty="0" smtClean="0">
              <a:latin typeface="Calibri" pitchFamily="34" charset="0"/>
            </a:endParaRPr>
          </a:p>
          <a:p>
            <a:pPr marL="609585" indent="-541853" algn="just">
              <a:buSzPts val="2400"/>
              <a:buChar char="•"/>
            </a:pPr>
            <a:r>
              <a:rPr lang="en-US" sz="2100" dirty="0" smtClean="0">
                <a:latin typeface="Calibri" pitchFamily="34" charset="0"/>
              </a:rPr>
              <a:t>The way in which something is planned and made or arranged</a:t>
            </a:r>
          </a:p>
          <a:p>
            <a:pPr marL="609585" indent="-541853" algn="just">
              <a:buSzPts val="2400"/>
              <a:buChar char="•"/>
            </a:pPr>
            <a:endParaRPr lang="en-US" sz="2100" dirty="0" smtClean="0">
              <a:latin typeface="Calibri" pitchFamily="34" charset="0"/>
            </a:endParaRPr>
          </a:p>
          <a:p>
            <a:pPr marL="609585" indent="-541853" algn="just">
              <a:buSzPts val="2400"/>
            </a:pPr>
            <a:r>
              <a:rPr lang="en-US" sz="2100" b="1" dirty="0" smtClean="0">
                <a:latin typeface="Calibri" pitchFamily="34" charset="0"/>
              </a:rPr>
              <a:t>EXAMPLE:</a:t>
            </a:r>
          </a:p>
          <a:p>
            <a:pPr marL="609585" indent="-541853" algn="just">
              <a:buSzPts val="2400"/>
            </a:pPr>
            <a:endParaRPr lang="en-US" sz="2100" dirty="0" smtClean="0">
              <a:latin typeface="Calibri" pitchFamily="34" charset="0"/>
            </a:endParaRPr>
          </a:p>
          <a:p>
            <a:pPr marL="609585" indent="-541853" algn="just">
              <a:buSzPts val="2400"/>
            </a:pPr>
            <a:r>
              <a:rPr lang="en-US" sz="2100" dirty="0" smtClean="0">
                <a:latin typeface="Calibri" pitchFamily="34" charset="0"/>
              </a:rPr>
              <a:t>To design a car, dress, house, software, </a:t>
            </a:r>
            <a:r>
              <a:rPr lang="en-US" sz="2100" dirty="0" smtClean="0"/>
              <a:t>video games etc</a:t>
            </a:r>
            <a:endParaRPr lang="en-US" sz="2100" dirty="0" smtClean="0">
              <a:latin typeface="Calibri" pitchFamily="34" charset="0"/>
            </a:endParaRPr>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30722" name="Picture 2" descr="https://images.theconversation.com/files/343194/original/file-20200622-54977-1mww3mj.jpg?ixlib=rb-1.1.0&amp;rect=18%2C6%2C4203%2C2804&amp;q=45&amp;auto=format&amp;w=926&amp;fit=clip"/>
          <p:cNvPicPr>
            <a:picLocks noChangeAspect="1" noChangeArrowheads="1"/>
          </p:cNvPicPr>
          <p:nvPr/>
        </p:nvPicPr>
        <p:blipFill>
          <a:blip r:embed="rId3"/>
          <a:srcRect/>
          <a:stretch>
            <a:fillRect/>
          </a:stretch>
        </p:blipFill>
        <p:spPr bwMode="auto">
          <a:xfrm>
            <a:off x="6602681" y="1567543"/>
            <a:ext cx="5082639" cy="454429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83934" y="292524"/>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Elements of Design</a:t>
            </a:r>
          </a:p>
        </p:txBody>
      </p:sp>
      <p:pic>
        <p:nvPicPr>
          <p:cNvPr id="70658" name="Picture 2" descr="diagram of the design elements"/>
          <p:cNvPicPr>
            <a:picLocks noChangeAspect="1" noChangeArrowheads="1"/>
          </p:cNvPicPr>
          <p:nvPr/>
        </p:nvPicPr>
        <p:blipFill>
          <a:blip r:embed="rId3"/>
          <a:srcRect/>
          <a:stretch>
            <a:fillRect/>
          </a:stretch>
        </p:blipFill>
        <p:spPr bwMode="auto">
          <a:xfrm>
            <a:off x="1204960" y="1330037"/>
            <a:ext cx="9102821" cy="5019303"/>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lvl="0"/>
            <a:r>
              <a:rPr lang="en-US" dirty="0" smtClean="0">
                <a:solidFill>
                  <a:srgbClr val="CC0000"/>
                </a:solidFill>
              </a:rPr>
              <a:t>Elements of Design</a:t>
            </a:r>
          </a:p>
        </p:txBody>
      </p:sp>
      <p:sp>
        <p:nvSpPr>
          <p:cNvPr id="99" name="Google Shape;99;p19"/>
          <p:cNvSpPr txBox="1"/>
          <p:nvPr/>
        </p:nvSpPr>
        <p:spPr>
          <a:xfrm>
            <a:off x="665019" y="1725233"/>
            <a:ext cx="10051983" cy="4202800"/>
          </a:xfrm>
          <a:prstGeom prst="rect">
            <a:avLst/>
          </a:prstGeom>
          <a:noFill/>
          <a:ln>
            <a:noFill/>
          </a:ln>
        </p:spPr>
        <p:txBody>
          <a:bodyPr spcFirstLastPara="1" wrap="square" lIns="121897" tIns="60932" rIns="121897" bIns="60932" anchor="t" anchorCtr="0">
            <a:noAutofit/>
          </a:bodyPr>
          <a:lstStyle/>
          <a:p>
            <a:pPr marL="609585" indent="-541853">
              <a:buSzPts val="2400"/>
              <a:buFont typeface="Arial"/>
              <a:buChar char="•"/>
            </a:pPr>
            <a:r>
              <a:rPr lang="en-US" sz="2100" b="1" dirty="0" smtClean="0"/>
              <a:t>The elements of design</a:t>
            </a:r>
            <a:r>
              <a:rPr lang="en-US" sz="2100" dirty="0" smtClean="0"/>
              <a:t>, are the building blocks used by the designers to create the designs</a:t>
            </a:r>
          </a:p>
          <a:p>
            <a:pPr marL="609585" indent="-541853">
              <a:buSzPts val="2400"/>
              <a:buFont typeface="Arial"/>
              <a:buChar char="•"/>
            </a:pPr>
            <a:endParaRPr lang="en-US" sz="2100" dirty="0" smtClean="0"/>
          </a:p>
          <a:p>
            <a:pPr marL="609585" indent="-541853">
              <a:buSzPts val="2400"/>
              <a:buFont typeface="Arial"/>
              <a:buChar char="•"/>
            </a:pPr>
            <a:r>
              <a:rPr lang="en-US" sz="2100" dirty="0" smtClean="0"/>
              <a:t>The elements of design are the fundamental aspects of any visual design which include </a:t>
            </a:r>
            <a:r>
              <a:rPr lang="en-US" sz="2100" b="1" dirty="0" smtClean="0"/>
              <a:t>shape, color, space, form, line, value, and texture</a:t>
            </a:r>
            <a:endParaRPr lang="en-US" sz="2100" dirty="0" smtClean="0"/>
          </a:p>
          <a:p>
            <a:pPr marL="609585" indent="-541853">
              <a:buSzPts val="2400"/>
              <a:buFont typeface="Arial"/>
              <a:buChar char="•"/>
            </a:pPr>
            <a:endParaRPr lang="en-US" sz="2100"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766AC7-4A4E-4A09-AB82-00C41332D9E3}"/>
              </a:ext>
            </a:extLst>
          </p:cNvPr>
          <p:cNvSpPr>
            <a:spLocks noGrp="1"/>
          </p:cNvSpPr>
          <p:nvPr>
            <p:ph type="title"/>
          </p:nvPr>
        </p:nvSpPr>
        <p:spPr/>
        <p:txBody>
          <a:bodyPr>
            <a:normAutofit/>
          </a:bodyPr>
          <a:lstStyle/>
          <a:p>
            <a:pPr algn="ctr"/>
            <a:r>
              <a:rPr lang="en-US" sz="4000" b="1" dirty="0">
                <a:solidFill>
                  <a:srgbClr val="C00000"/>
                </a:solidFill>
                <a:latin typeface="Arial" pitchFamily="34" charset="0"/>
                <a:cs typeface="Arial" pitchFamily="34" charset="0"/>
              </a:rPr>
              <a:t>Course Outcomes</a:t>
            </a:r>
            <a:endParaRPr lang="en-IN" sz="4000" b="1" dirty="0">
              <a:solidFill>
                <a:srgbClr val="C00000"/>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xmlns="" id="{5DE9CB55-1009-4039-97C4-7BFC3DAB9D1D}"/>
              </a:ext>
            </a:extLst>
          </p:cNvPr>
          <p:cNvSpPr>
            <a:spLocks noGrp="1"/>
          </p:cNvSpPr>
          <p:nvPr>
            <p:ph idx="1"/>
          </p:nvPr>
        </p:nvSpPr>
        <p:spPr>
          <a:xfrm>
            <a:off x="472966" y="1466193"/>
            <a:ext cx="11430000" cy="4710770"/>
          </a:xfrm>
        </p:spPr>
        <p:txBody>
          <a:bodyPr>
            <a:normAutofit/>
          </a:bodyPr>
          <a:lstStyle/>
          <a:p>
            <a:endParaRPr lang="en-US" dirty="0">
              <a:latin typeface="Arial" pitchFamily="34" charset="0"/>
              <a:cs typeface="Arial" pitchFamily="34" charset="0"/>
            </a:endParaRPr>
          </a:p>
          <a:p>
            <a:r>
              <a:rPr lang="en-US" b="1" dirty="0">
                <a:solidFill>
                  <a:srgbClr val="FF0000"/>
                </a:solidFill>
                <a:latin typeface="Arial" pitchFamily="34" charset="0"/>
                <a:cs typeface="Arial" pitchFamily="34" charset="0"/>
              </a:rPr>
              <a:t>CO1</a:t>
            </a:r>
            <a:r>
              <a:rPr lang="en-US" dirty="0">
                <a:solidFill>
                  <a:srgbClr val="FF0000"/>
                </a:solidFill>
                <a:latin typeface="Arial" pitchFamily="34" charset="0"/>
                <a:cs typeface="Arial" pitchFamily="34" charset="0"/>
              </a:rPr>
              <a:t> - </a:t>
            </a:r>
            <a:r>
              <a:rPr lang="en-US" dirty="0" smtClean="0">
                <a:solidFill>
                  <a:srgbClr val="FF0000"/>
                </a:solidFill>
                <a:latin typeface="Arial" pitchFamily="34" charset="0"/>
                <a:cs typeface="Arial" pitchFamily="34" charset="0"/>
              </a:rPr>
              <a:t>Explain the fundamentals of Design Thinking and innovation. </a:t>
            </a:r>
            <a:r>
              <a:rPr lang="en-US" b="1" dirty="0" smtClean="0">
                <a:solidFill>
                  <a:srgbClr val="FF0000"/>
                </a:solidFill>
                <a:latin typeface="Arial" pitchFamily="34" charset="0"/>
                <a:cs typeface="Arial" pitchFamily="34" charset="0"/>
              </a:rPr>
              <a:t>(K2)</a:t>
            </a:r>
            <a:endParaRPr lang="en-US" dirty="0">
              <a:solidFill>
                <a:srgbClr val="FF0000"/>
              </a:solidFill>
              <a:latin typeface="Arial" pitchFamily="34" charset="0"/>
              <a:cs typeface="Arial" pitchFamily="34" charset="0"/>
            </a:endParaRPr>
          </a:p>
          <a:p>
            <a:r>
              <a:rPr lang="en-US" b="1" dirty="0">
                <a:latin typeface="Arial" pitchFamily="34" charset="0"/>
                <a:cs typeface="Arial" pitchFamily="34" charset="0"/>
              </a:rPr>
              <a:t>CO2</a:t>
            </a:r>
            <a:r>
              <a:rPr lang="en-US" dirty="0">
                <a:latin typeface="Arial" pitchFamily="34" charset="0"/>
                <a:cs typeface="Arial" pitchFamily="34" charset="0"/>
              </a:rPr>
              <a:t> - </a:t>
            </a:r>
            <a:r>
              <a:rPr lang="en-US" dirty="0" smtClean="0">
                <a:latin typeface="Arial" pitchFamily="34" charset="0"/>
                <a:cs typeface="Arial" pitchFamily="34" charset="0"/>
              </a:rPr>
              <a:t>Empathize and analyze model action plan. </a:t>
            </a:r>
            <a:r>
              <a:rPr lang="en-US" b="1" dirty="0" smtClean="0">
                <a:latin typeface="Arial" pitchFamily="34" charset="0"/>
                <a:cs typeface="Arial" pitchFamily="34" charset="0"/>
              </a:rPr>
              <a:t>(K2)</a:t>
            </a:r>
            <a:endParaRPr lang="en-US" dirty="0">
              <a:latin typeface="Arial" pitchFamily="34" charset="0"/>
              <a:cs typeface="Arial" pitchFamily="34" charset="0"/>
            </a:endParaRPr>
          </a:p>
          <a:p>
            <a:r>
              <a:rPr lang="en-US" b="1" dirty="0">
                <a:latin typeface="Arial" pitchFamily="34" charset="0"/>
                <a:cs typeface="Arial" pitchFamily="34" charset="0"/>
              </a:rPr>
              <a:t>CO3</a:t>
            </a:r>
            <a:r>
              <a:rPr lang="en-US" dirty="0">
                <a:latin typeface="Arial" pitchFamily="34" charset="0"/>
                <a:cs typeface="Arial" pitchFamily="34" charset="0"/>
              </a:rPr>
              <a:t> - </a:t>
            </a:r>
            <a:r>
              <a:rPr lang="en-US" dirty="0" smtClean="0">
                <a:latin typeface="Arial" pitchFamily="34" charset="0"/>
                <a:cs typeface="Arial" pitchFamily="34" charset="0"/>
              </a:rPr>
              <a:t>Describe the principles of innovation and idea generation for product design. </a:t>
            </a:r>
            <a:r>
              <a:rPr lang="en-US" b="1" dirty="0" smtClean="0">
                <a:latin typeface="Arial" pitchFamily="34" charset="0"/>
                <a:cs typeface="Arial" pitchFamily="34" charset="0"/>
              </a:rPr>
              <a:t>(K2)</a:t>
            </a:r>
            <a:endParaRPr lang="en-US" dirty="0">
              <a:latin typeface="Arial" pitchFamily="34" charset="0"/>
              <a:cs typeface="Arial" pitchFamily="34" charset="0"/>
            </a:endParaRPr>
          </a:p>
          <a:p>
            <a:r>
              <a:rPr lang="en-US" b="1" dirty="0">
                <a:latin typeface="Arial" pitchFamily="34" charset="0"/>
                <a:cs typeface="Arial" pitchFamily="34" charset="0"/>
              </a:rPr>
              <a:t>CO4</a:t>
            </a:r>
            <a:r>
              <a:rPr lang="en-US" dirty="0">
                <a:latin typeface="Arial" pitchFamily="34" charset="0"/>
                <a:cs typeface="Arial" pitchFamily="34" charset="0"/>
              </a:rPr>
              <a:t> - </a:t>
            </a:r>
            <a:r>
              <a:rPr lang="en-US" dirty="0" smtClean="0">
                <a:latin typeface="Arial" pitchFamily="34" charset="0"/>
                <a:cs typeface="Arial" pitchFamily="34" charset="0"/>
              </a:rPr>
              <a:t>Apply design thinking techniques for given tasks. </a:t>
            </a:r>
            <a:r>
              <a:rPr lang="en-US" b="1" dirty="0" smtClean="0">
                <a:latin typeface="Arial" pitchFamily="34" charset="0"/>
                <a:cs typeface="Arial" pitchFamily="34" charset="0"/>
              </a:rPr>
              <a:t>(K3)</a:t>
            </a:r>
            <a:endParaRPr lang="en-US" dirty="0">
              <a:latin typeface="Arial" pitchFamily="34" charset="0"/>
              <a:cs typeface="Arial" pitchFamily="34" charset="0"/>
            </a:endParaRPr>
          </a:p>
          <a:p>
            <a:r>
              <a:rPr lang="en-US" b="1" dirty="0">
                <a:latin typeface="Arial" pitchFamily="34" charset="0"/>
                <a:cs typeface="Arial" pitchFamily="34" charset="0"/>
              </a:rPr>
              <a:t>CO5</a:t>
            </a:r>
            <a:r>
              <a:rPr lang="en-US" dirty="0">
                <a:latin typeface="Arial" pitchFamily="34" charset="0"/>
                <a:cs typeface="Arial" pitchFamily="34" charset="0"/>
              </a:rPr>
              <a:t> - </a:t>
            </a:r>
            <a:r>
              <a:rPr lang="en-US" dirty="0" smtClean="0">
                <a:latin typeface="Arial" pitchFamily="34" charset="0"/>
                <a:cs typeface="Arial" pitchFamily="34" charset="0"/>
              </a:rPr>
              <a:t>Apply the design thinking techniques for solving problems in various sectors.</a:t>
            </a:r>
            <a:r>
              <a:rPr lang="en-US" b="1" dirty="0" smtClean="0">
                <a:latin typeface="Arial" pitchFamily="34" charset="0"/>
                <a:cs typeface="Arial" pitchFamily="34" charset="0"/>
              </a:rPr>
              <a:t> (K3)</a:t>
            </a:r>
            <a:endParaRPr lang="en-IN" dirty="0">
              <a:latin typeface="Arial" pitchFamily="34" charset="0"/>
              <a:cs typeface="Arial" pitchFamily="34" charset="0"/>
            </a:endParaRPr>
          </a:p>
        </p:txBody>
      </p:sp>
      <p:sp>
        <p:nvSpPr>
          <p:cNvPr id="4" name="Date Placeholder 3">
            <a:extLst>
              <a:ext uri="{FF2B5EF4-FFF2-40B4-BE49-F238E27FC236}">
                <a16:creationId xmlns:a16="http://schemas.microsoft.com/office/drawing/2014/main" xmlns="" id="{143C2F92-5A62-45CD-AE91-6C9AADDDB358}"/>
              </a:ext>
            </a:extLst>
          </p:cNvPr>
          <p:cNvSpPr>
            <a:spLocks noGrp="1"/>
          </p:cNvSpPr>
          <p:nvPr>
            <p:ph type="dt" sz="half" idx="10"/>
          </p:nvPr>
        </p:nvSpPr>
        <p:spPr/>
        <p:txBody>
          <a:bodyPr/>
          <a:lstStyle/>
          <a:p>
            <a:fld id="{CE2EEBC5-93E7-49CD-BAFA-D94F2922D2F7}" type="datetime1">
              <a:rPr lang="en-IN" smtClean="0"/>
              <a:pPr/>
              <a:t>20-12-2024</a:t>
            </a:fld>
            <a:endParaRPr lang="en-IN"/>
          </a:p>
        </p:txBody>
      </p:sp>
      <p:sp>
        <p:nvSpPr>
          <p:cNvPr id="5" name="Footer Placeholder 4">
            <a:extLst>
              <a:ext uri="{FF2B5EF4-FFF2-40B4-BE49-F238E27FC236}">
                <a16:creationId xmlns:a16="http://schemas.microsoft.com/office/drawing/2014/main" xmlns="" id="{B9B837FC-51F8-4C74-9EB6-176E4090961E}"/>
              </a:ext>
            </a:extLst>
          </p:cNvPr>
          <p:cNvSpPr>
            <a:spLocks noGrp="1"/>
          </p:cNvSpPr>
          <p:nvPr>
            <p:ph type="ftr" sz="quarter" idx="11"/>
          </p:nvPr>
        </p:nvSpPr>
        <p:spPr/>
        <p:txBody>
          <a:bodyPr/>
          <a:lstStyle/>
          <a:p>
            <a:r>
              <a:rPr lang="en-US"/>
              <a:t>U19ITT53 / Data Warehousing &amp; Data Miming</a:t>
            </a:r>
            <a:endParaRPr lang="en-IN"/>
          </a:p>
        </p:txBody>
      </p:sp>
      <p:sp>
        <p:nvSpPr>
          <p:cNvPr id="6" name="Slide Number Placeholder 5">
            <a:extLst>
              <a:ext uri="{FF2B5EF4-FFF2-40B4-BE49-F238E27FC236}">
                <a16:creationId xmlns:a16="http://schemas.microsoft.com/office/drawing/2014/main" xmlns="" id="{336632C9-61E1-4F8A-9D18-EC260766C928}"/>
              </a:ext>
            </a:extLst>
          </p:cNvPr>
          <p:cNvSpPr>
            <a:spLocks noGrp="1"/>
          </p:cNvSpPr>
          <p:nvPr>
            <p:ph type="sldNum" sz="quarter" idx="12"/>
          </p:nvPr>
        </p:nvSpPr>
        <p:spPr/>
        <p:txBody>
          <a:bodyPr/>
          <a:lstStyle/>
          <a:p>
            <a:fld id="{9F007541-7122-47D0-81F7-220A90B2D1EC}" type="slidenum">
              <a:rPr lang="en-IN" smtClean="0"/>
              <a:pPr/>
              <a:t>2</a:t>
            </a:fld>
            <a:endParaRPr lang="en-IN"/>
          </a:p>
        </p:txBody>
      </p:sp>
    </p:spTree>
    <p:extLst>
      <p:ext uri="{BB962C8B-B14F-4D97-AF65-F5344CB8AC3E}">
        <p14:creationId xmlns:p14="http://schemas.microsoft.com/office/powerpoint/2010/main" xmlns="" val="304921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050" name="Picture 2" descr="https://i.pinimg.com/564x/04/00/a7/0400a76395d3dcd6cfadefed9acd342f.jpg"/>
          <p:cNvPicPr>
            <a:picLocks noChangeAspect="1" noChangeArrowheads="1"/>
          </p:cNvPicPr>
          <p:nvPr/>
        </p:nvPicPr>
        <p:blipFill>
          <a:blip r:embed="rId3"/>
          <a:srcRect t="12542"/>
          <a:stretch>
            <a:fillRect/>
          </a:stretch>
        </p:blipFill>
        <p:spPr bwMode="auto">
          <a:xfrm>
            <a:off x="595223" y="221673"/>
            <a:ext cx="11596777" cy="634296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Elements of Design</a:t>
            </a:r>
          </a:p>
        </p:txBody>
      </p:sp>
      <p:sp>
        <p:nvSpPr>
          <p:cNvPr id="99" name="Google Shape;99;p19"/>
          <p:cNvSpPr txBox="1"/>
          <p:nvPr/>
        </p:nvSpPr>
        <p:spPr>
          <a:xfrm>
            <a:off x="665019" y="1725233"/>
            <a:ext cx="10051983" cy="4202800"/>
          </a:xfrm>
          <a:prstGeom prst="rect">
            <a:avLst/>
          </a:prstGeom>
          <a:noFill/>
          <a:ln>
            <a:noFill/>
          </a:ln>
        </p:spPr>
        <p:txBody>
          <a:bodyPr spcFirstLastPara="1" wrap="square" lIns="121897" tIns="60932" rIns="121897" bIns="60932" anchor="t" anchorCtr="0">
            <a:noAutofit/>
          </a:bodyPr>
          <a:lstStyle/>
          <a:p>
            <a:pPr marL="609585" indent="-541853">
              <a:buSzPts val="2400"/>
              <a:buFont typeface="Arial"/>
              <a:buChar char="•"/>
            </a:pPr>
            <a:r>
              <a:rPr lang="en-US" sz="2100" b="1" dirty="0" smtClean="0">
                <a:solidFill>
                  <a:srgbClr val="FF0000"/>
                </a:solidFill>
              </a:rPr>
              <a:t>Color</a:t>
            </a:r>
            <a:r>
              <a:rPr lang="en-US" sz="2100" dirty="0" smtClean="0"/>
              <a:t>: Color helps establish a mood for your composition.  Artists and designers use color to depict and describe the subject. Color is used by designers to portray mood, light, depth, and point of view.</a:t>
            </a:r>
          </a:p>
          <a:p>
            <a:pPr marL="609585" indent="-541853">
              <a:buSzPts val="2400"/>
              <a:buFont typeface="Arial"/>
              <a:buChar char="•"/>
            </a:pPr>
            <a:endParaRPr lang="en-US" sz="2100" dirty="0" smtClean="0"/>
          </a:p>
          <a:p>
            <a:pPr marL="609585" indent="-541853">
              <a:buSzPts val="2400"/>
              <a:buFont typeface="Arial"/>
              <a:buChar char="•"/>
            </a:pPr>
            <a:r>
              <a:rPr lang="en-US" sz="2100" b="1" dirty="0" smtClean="0">
                <a:solidFill>
                  <a:srgbClr val="FF0000"/>
                </a:solidFill>
              </a:rPr>
              <a:t>Line</a:t>
            </a:r>
            <a:r>
              <a:rPr lang="en-US" sz="2100" dirty="0" smtClean="0"/>
              <a:t>: Line refers to the way that two points in space are connected. Whether they’re horizontal lines, diagonal lines, or vertical lines, lines can help direct the eye toward a certain point in your composition</a:t>
            </a:r>
          </a:p>
          <a:p>
            <a:pPr marL="609585" indent="-541853">
              <a:buSzPts val="2400"/>
              <a:buFont typeface="Arial"/>
              <a:buChar char="•"/>
            </a:pPr>
            <a:endParaRPr lang="en-US" sz="2100" dirty="0" smtClean="0"/>
          </a:p>
          <a:p>
            <a:pPr marL="609585" indent="-541853">
              <a:buSzPts val="2400"/>
              <a:buFont typeface="Arial"/>
              <a:buChar char="•"/>
            </a:pPr>
            <a:r>
              <a:rPr lang="en-US" sz="2100" b="1" dirty="0" smtClean="0">
                <a:solidFill>
                  <a:srgbClr val="FF0000"/>
                </a:solidFill>
              </a:rPr>
              <a:t>Value</a:t>
            </a:r>
            <a:r>
              <a:rPr lang="en-US" sz="2100" dirty="0" smtClean="0">
                <a:solidFill>
                  <a:srgbClr val="FF0000"/>
                </a:solidFill>
              </a:rPr>
              <a:t> </a:t>
            </a:r>
            <a:r>
              <a:rPr lang="en-US" sz="2100" dirty="0" smtClean="0"/>
              <a:t>refers to the lightness or darkness of a color. The values of a color are often visualized in a gradient, which displays a series of variations on one hue, arranged from the lightest to the darkest</a:t>
            </a:r>
          </a:p>
          <a:p>
            <a:pPr marL="609585" indent="-541853">
              <a:buSzPts val="2400"/>
              <a:buFont typeface="Arial"/>
              <a:buChar char="•"/>
            </a:pPr>
            <a:endParaRPr lang="en-US" sz="2100"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Elements of Design</a:t>
            </a:r>
          </a:p>
        </p:txBody>
      </p:sp>
      <p:sp>
        <p:nvSpPr>
          <p:cNvPr id="99" name="Google Shape;99;p19"/>
          <p:cNvSpPr txBox="1"/>
          <p:nvPr/>
        </p:nvSpPr>
        <p:spPr>
          <a:xfrm>
            <a:off x="656393" y="1371550"/>
            <a:ext cx="11115304" cy="4753205"/>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a:buChar char="•"/>
            </a:pPr>
            <a:r>
              <a:rPr lang="en-US" sz="2000" b="1" dirty="0" smtClean="0">
                <a:solidFill>
                  <a:srgbClr val="FF0000"/>
                </a:solidFill>
              </a:rPr>
              <a:t>Space</a:t>
            </a:r>
            <a:r>
              <a:rPr lang="en-US" sz="2000" dirty="0" smtClean="0"/>
              <a:t>: Making proper use of space can help others view your design as you intended. White space or negative space is the space between or around the focal point of an image. The spacing of your design is important because a layout that’s too crowded can overwhelm the viewer’s eye.</a:t>
            </a:r>
          </a:p>
          <a:p>
            <a:pPr marL="609585" indent="-541853" algn="just">
              <a:buSzPts val="2400"/>
              <a:buFont typeface="Arial"/>
              <a:buChar char="•"/>
            </a:pPr>
            <a:endParaRPr lang="en-US" sz="2000" dirty="0" smtClean="0"/>
          </a:p>
          <a:p>
            <a:pPr marL="609585" indent="-541853" algn="just">
              <a:buSzPts val="2400"/>
              <a:buFont typeface="Arial"/>
              <a:buChar char="•"/>
            </a:pPr>
            <a:r>
              <a:rPr lang="en-US" sz="2000" b="1" dirty="0" smtClean="0">
                <a:solidFill>
                  <a:srgbClr val="FF0000"/>
                </a:solidFill>
              </a:rPr>
              <a:t>Shape</a:t>
            </a:r>
            <a:r>
              <a:rPr lang="en-US" sz="2000" dirty="0" smtClean="0"/>
              <a:t>: In its most basic form, a shape is a two-dimensional area that is surrounded by an outline. There are three types of shapes </a:t>
            </a:r>
            <a:r>
              <a:rPr lang="en-US" sz="2000" b="1" dirty="0" smtClean="0"/>
              <a:t>organic shapes, geometric shapes </a:t>
            </a:r>
            <a:r>
              <a:rPr lang="en-US" sz="2000" dirty="0" smtClean="0"/>
              <a:t>and</a:t>
            </a:r>
            <a:r>
              <a:rPr lang="en-US" sz="2000" b="1" dirty="0" smtClean="0"/>
              <a:t> abstract shapes</a:t>
            </a:r>
          </a:p>
          <a:p>
            <a:pPr marL="609585" indent="-541853" algn="just">
              <a:buSzPts val="2400"/>
              <a:buFont typeface="Arial"/>
              <a:buChar char="•"/>
            </a:pPr>
            <a:endParaRPr lang="en-US" sz="2000" b="1" dirty="0" smtClean="0"/>
          </a:p>
          <a:p>
            <a:pPr marL="609585" indent="-541853" algn="just">
              <a:buSzPts val="2400"/>
              <a:buFont typeface="Arial"/>
              <a:buChar char="•"/>
            </a:pPr>
            <a:r>
              <a:rPr lang="en-US" sz="2000" b="1" dirty="0" smtClean="0">
                <a:solidFill>
                  <a:srgbClr val="FF0000"/>
                </a:solidFill>
              </a:rPr>
              <a:t>Form: </a:t>
            </a:r>
            <a:r>
              <a:rPr lang="en-US" sz="2000" dirty="0" smtClean="0"/>
              <a:t>Utilizing 3D shape to define the space within or around the image designers create the appearance of form on a flat surface by using light, shadow, the appearance of an object’s contours, negative space, and the surrounding objects around the subject matter.</a:t>
            </a:r>
          </a:p>
          <a:p>
            <a:pPr marL="609585" indent="-541853" algn="just">
              <a:buSzPts val="2400"/>
              <a:buFont typeface="Arial"/>
              <a:buChar char="•"/>
            </a:pPr>
            <a:endParaRPr lang="en-IN" sz="2000" dirty="0" smtClean="0"/>
          </a:p>
          <a:p>
            <a:pPr marL="609585" indent="-541853" algn="just">
              <a:buSzPts val="2400"/>
              <a:buFont typeface="Arial"/>
              <a:buChar char="•"/>
            </a:pPr>
            <a:r>
              <a:rPr lang="en-IN" sz="2000" b="1" dirty="0" smtClean="0">
                <a:solidFill>
                  <a:srgbClr val="FF0000"/>
                </a:solidFill>
              </a:rPr>
              <a:t>Texture: </a:t>
            </a:r>
            <a:r>
              <a:rPr lang="en-IN" sz="2000" dirty="0" smtClean="0"/>
              <a:t>Texture is one of the elements of design that is used to represent how an object appears or feels. Tactile texture is a physical sense of touch, whether it’s rough, smooth, or ribbed. Visual texture, on the other hand, refers to the imagined feel of the illustrated texture, which can create more visual interest and a heightened sensory experience.</a:t>
            </a:r>
            <a:endParaRPr lang="en-US" sz="2000" dirty="0" smtClean="0"/>
          </a:p>
          <a:p>
            <a:pPr marL="609585" indent="-541853">
              <a:buSzPts val="2400"/>
              <a:buFont typeface="Arial"/>
              <a:buChar char="•"/>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725233"/>
            <a:ext cx="11115304" cy="4465769"/>
          </a:xfrm>
          <a:prstGeom prst="rect">
            <a:avLst/>
          </a:prstGeom>
          <a:noFill/>
          <a:ln>
            <a:noFill/>
          </a:ln>
        </p:spPr>
        <p:txBody>
          <a:bodyPr spcFirstLastPara="1" wrap="square" lIns="121897" tIns="60932" rIns="121897" bIns="60932" anchor="t" anchorCtr="0">
            <a:noAutofit/>
          </a:bodyPr>
          <a:lstStyle/>
          <a:p>
            <a:pPr marL="609585" indent="-541853">
              <a:buSzPts val="2400"/>
              <a:buFont typeface="Wingdings" pitchFamily="2" charset="2"/>
              <a:buChar char="Ø"/>
              <a:tabLst>
                <a:tab pos="4495688" algn="l"/>
              </a:tabLst>
            </a:pPr>
            <a:r>
              <a:rPr lang="en-US" sz="2100" dirty="0" smtClean="0"/>
              <a:t>The principles of design are the rules a designer must follow to create an effective and attractive composition</a:t>
            </a:r>
          </a:p>
          <a:p>
            <a:pPr marL="609585" indent="-541853">
              <a:buSzPts val="2400"/>
            </a:pPr>
            <a:endParaRPr lang="en-US" sz="2100" dirty="0" smtClean="0"/>
          </a:p>
          <a:p>
            <a:pPr marL="609585" indent="-541853">
              <a:buSzPts val="2400"/>
              <a:buFont typeface="Wingdings" pitchFamily="2" charset="2"/>
              <a:buChar char="Ø"/>
            </a:pPr>
            <a:r>
              <a:rPr lang="en-US" sz="2100" dirty="0" smtClean="0"/>
              <a:t>The fundamental principles of design are</a:t>
            </a:r>
            <a:r>
              <a:rPr lang="en-US" sz="2100" dirty="0" smtClean="0">
                <a:solidFill>
                  <a:srgbClr val="0070C0"/>
                </a:solidFill>
              </a:rPr>
              <a:t> </a:t>
            </a:r>
          </a:p>
          <a:p>
            <a:pPr marL="1297485" lvl="1" indent="-459306">
              <a:buSzPts val="2400"/>
              <a:buFont typeface="Arial" pitchFamily="34" charset="0"/>
              <a:buChar char="•"/>
              <a:tabLst>
                <a:tab pos="1060424" algn="l"/>
              </a:tabLst>
            </a:pPr>
            <a:r>
              <a:rPr lang="en-US" sz="2100" dirty="0" smtClean="0">
                <a:solidFill>
                  <a:srgbClr val="0070C0"/>
                </a:solidFill>
              </a:rPr>
              <a:t>Unity </a:t>
            </a:r>
          </a:p>
          <a:p>
            <a:pPr marL="1297485" lvl="1" indent="-459306">
              <a:buSzPts val="2400"/>
              <a:buFont typeface="Arial" pitchFamily="34" charset="0"/>
              <a:buChar char="•"/>
              <a:tabLst>
                <a:tab pos="1060424" algn="l"/>
              </a:tabLst>
            </a:pPr>
            <a:r>
              <a:rPr lang="en-US" sz="2100" dirty="0" smtClean="0">
                <a:solidFill>
                  <a:srgbClr val="0070C0"/>
                </a:solidFill>
              </a:rPr>
              <a:t>Emphasis </a:t>
            </a:r>
          </a:p>
          <a:p>
            <a:pPr marL="1297485" lvl="1" indent="-459306">
              <a:buSzPts val="2400"/>
              <a:buFont typeface="Arial" pitchFamily="34" charset="0"/>
              <a:buChar char="•"/>
              <a:tabLst>
                <a:tab pos="1060424" algn="l"/>
              </a:tabLst>
            </a:pPr>
            <a:r>
              <a:rPr lang="en-US" sz="2100" dirty="0" smtClean="0">
                <a:solidFill>
                  <a:srgbClr val="0070C0"/>
                </a:solidFill>
              </a:rPr>
              <a:t>Balance and Alignment </a:t>
            </a:r>
          </a:p>
          <a:p>
            <a:pPr marL="1297485" lvl="1" indent="-459306">
              <a:buSzPts val="2400"/>
              <a:buFont typeface="Arial" pitchFamily="34" charset="0"/>
              <a:buChar char="•"/>
              <a:tabLst>
                <a:tab pos="1060424" algn="l"/>
              </a:tabLst>
            </a:pPr>
            <a:r>
              <a:rPr lang="en-US" sz="2100" dirty="0" smtClean="0">
                <a:solidFill>
                  <a:srgbClr val="0070C0"/>
                </a:solidFill>
              </a:rPr>
              <a:t>Hierarchy </a:t>
            </a:r>
          </a:p>
          <a:p>
            <a:pPr marL="1297485" lvl="1" indent="-459306">
              <a:buSzPts val="2400"/>
              <a:buFont typeface="Arial" pitchFamily="34" charset="0"/>
              <a:buChar char="•"/>
              <a:tabLst>
                <a:tab pos="1060424" algn="l"/>
              </a:tabLst>
            </a:pPr>
            <a:r>
              <a:rPr lang="en-US" sz="2100" dirty="0" smtClean="0">
                <a:solidFill>
                  <a:srgbClr val="0070C0"/>
                </a:solidFill>
              </a:rPr>
              <a:t>Contrast </a:t>
            </a:r>
          </a:p>
          <a:p>
            <a:pPr marL="1297485" lvl="1" indent="-459306">
              <a:buSzPts val="2400"/>
              <a:buFont typeface="Arial" pitchFamily="34" charset="0"/>
              <a:buChar char="•"/>
              <a:tabLst>
                <a:tab pos="1060424" algn="l"/>
              </a:tabLst>
            </a:pPr>
            <a:r>
              <a:rPr lang="en-US" sz="2100" dirty="0" smtClean="0">
                <a:solidFill>
                  <a:srgbClr val="0070C0"/>
                </a:solidFill>
              </a:rPr>
              <a:t>Scale </a:t>
            </a:r>
          </a:p>
          <a:p>
            <a:pPr marL="1297485" lvl="1" indent="-459306">
              <a:buSzPts val="2400"/>
              <a:buFont typeface="Arial" pitchFamily="34" charset="0"/>
              <a:buChar char="•"/>
              <a:tabLst>
                <a:tab pos="1060424" algn="l"/>
              </a:tabLst>
            </a:pPr>
            <a:r>
              <a:rPr lang="en-US" sz="2100" dirty="0" smtClean="0">
                <a:solidFill>
                  <a:srgbClr val="0070C0"/>
                </a:solidFill>
              </a:rPr>
              <a:t>Repetition</a:t>
            </a:r>
          </a:p>
          <a:p>
            <a:pPr marL="609585" indent="-541853">
              <a:buSzPts val="2400"/>
              <a:buFont typeface="Wingdings" pitchFamily="2" charset="2"/>
              <a:buChar char="Ø"/>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01425" y="267303"/>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430944"/>
            <a:ext cx="4991503" cy="4465769"/>
          </a:xfrm>
          <a:prstGeom prst="rect">
            <a:avLst/>
          </a:prstGeom>
          <a:noFill/>
          <a:ln>
            <a:noFill/>
          </a:ln>
        </p:spPr>
        <p:txBody>
          <a:bodyPr spcFirstLastPara="1" wrap="square" lIns="121897" tIns="60932" rIns="121897" bIns="60932" anchor="t" anchorCtr="0">
            <a:noAutofit/>
          </a:bodyPr>
          <a:lstStyle/>
          <a:p>
            <a:r>
              <a:rPr lang="en-US" sz="2100" b="1" dirty="0" smtClean="0">
                <a:solidFill>
                  <a:srgbClr val="FF0000"/>
                </a:solidFill>
              </a:rPr>
              <a:t>Unity</a:t>
            </a:r>
          </a:p>
          <a:p>
            <a:endParaRPr lang="en-US" sz="2100" b="1" dirty="0" smtClean="0">
              <a:solidFill>
                <a:srgbClr val="FF0000"/>
              </a:solidFill>
            </a:endParaRPr>
          </a:p>
          <a:p>
            <a:r>
              <a:rPr lang="en-US" sz="2100" dirty="0" smtClean="0"/>
              <a:t>Unity is a force operating within a design that gives it the appearance of oneness or resolution. This ensures no single part is more important than the other</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1682" name="Picture 2" descr="F:\SMVEC\IT\Design thinking\19df5a16708ce558f463b6144c5cee396ff6ec9f-2881x2161.jpg"/>
          <p:cNvPicPr>
            <a:picLocks noChangeAspect="1" noChangeArrowheads="1"/>
          </p:cNvPicPr>
          <p:nvPr/>
        </p:nvPicPr>
        <p:blipFill>
          <a:blip r:embed="rId3" cstate="print"/>
          <a:srcRect/>
          <a:stretch>
            <a:fillRect/>
          </a:stretch>
        </p:blipFill>
        <p:spPr bwMode="auto">
          <a:xfrm>
            <a:off x="5995481" y="1466778"/>
            <a:ext cx="6012232" cy="450945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93373" y="1671949"/>
            <a:ext cx="5700340" cy="4465769"/>
          </a:xfrm>
          <a:prstGeom prst="rect">
            <a:avLst/>
          </a:prstGeom>
          <a:noFill/>
          <a:ln>
            <a:noFill/>
          </a:ln>
        </p:spPr>
        <p:txBody>
          <a:bodyPr spcFirstLastPara="1" wrap="square" lIns="121897" tIns="60932" rIns="121897" bIns="60932" anchor="t" anchorCtr="0">
            <a:noAutofit/>
          </a:bodyPr>
          <a:lstStyle/>
          <a:p>
            <a:r>
              <a:rPr lang="en-US" sz="2100" dirty="0" smtClean="0">
                <a:solidFill>
                  <a:srgbClr val="FF0000"/>
                </a:solidFill>
              </a:rPr>
              <a:t>Balance</a:t>
            </a:r>
          </a:p>
          <a:p>
            <a:endParaRPr lang="en-US" sz="2100" dirty="0" smtClean="0"/>
          </a:p>
          <a:p>
            <a:pPr algn="just"/>
            <a:r>
              <a:rPr lang="en-US" dirty="0" smtClean="0"/>
              <a:t>Objects in design carry weight just like in the physical world, but it’s called visual weight. The visual weight of a design needs to have balance. It’s like putting two objects on a seesaw: If one side is too heavy, the viewer’s eye goes directly to the heavy part. If it’s weighted with all things equal, the seesaw is perfectly suspended without either side touching the ground.</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2706" name="Picture 2" descr="F:\SMVEC\IT\Design thinking\cf70b49ddf845f664f73a47c1c0c65f38bfcc82f-2881x2161.jpg"/>
          <p:cNvPicPr>
            <a:picLocks noChangeAspect="1" noChangeArrowheads="1"/>
          </p:cNvPicPr>
          <p:nvPr/>
        </p:nvPicPr>
        <p:blipFill>
          <a:blip r:embed="rId3" cstate="print"/>
          <a:srcRect/>
          <a:stretch>
            <a:fillRect/>
          </a:stretch>
        </p:blipFill>
        <p:spPr bwMode="auto">
          <a:xfrm>
            <a:off x="6658209" y="1658365"/>
            <a:ext cx="5387247" cy="4040685"/>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73070" y="309832"/>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8" y="1530182"/>
            <a:ext cx="5700340" cy="4465769"/>
          </a:xfrm>
          <a:prstGeom prst="rect">
            <a:avLst/>
          </a:prstGeom>
          <a:noFill/>
          <a:ln>
            <a:noFill/>
          </a:ln>
        </p:spPr>
        <p:txBody>
          <a:bodyPr spcFirstLastPara="1" wrap="square" lIns="121897" tIns="60932" rIns="121897" bIns="60932" anchor="t" anchorCtr="0">
            <a:noAutofit/>
          </a:bodyPr>
          <a:lstStyle/>
          <a:p>
            <a:endParaRPr lang="en-US" sz="2100" dirty="0" smtClean="0"/>
          </a:p>
          <a:p>
            <a:r>
              <a:rPr lang="en-US" b="1" dirty="0" smtClean="0">
                <a:solidFill>
                  <a:srgbClr val="FF0000"/>
                </a:solidFill>
              </a:rPr>
              <a:t>Hierarchy</a:t>
            </a:r>
          </a:p>
          <a:p>
            <a:endParaRPr lang="en-US" dirty="0" smtClean="0"/>
          </a:p>
          <a:p>
            <a:r>
              <a:rPr lang="en-US" dirty="0" smtClean="0"/>
              <a:t>One of the most important principles in design, hierarchy is a way to visually rank your design elements</a:t>
            </a:r>
          </a:p>
          <a:p>
            <a:r>
              <a:rPr lang="en-US" dirty="0" smtClean="0"/>
              <a:t>.</a:t>
            </a:r>
          </a:p>
          <a:p>
            <a:r>
              <a:rPr lang="en-US" dirty="0" smtClean="0"/>
              <a:t>Hierarchy is not based on a design styles, but rather the order of importance. A good design leads the eye through each area in priority order. A good example is a homepage: There’s usually a navigation bar and a logo, some sort of large header image, or text with a call to action</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3730" name="Picture 2" descr="F:\SMVEC\IT\Design thinking\9545de78a78ae7260fbc588d7bd0511b645a8b46-2881x2161.jpg"/>
          <p:cNvPicPr>
            <a:picLocks noChangeAspect="1" noChangeArrowheads="1"/>
          </p:cNvPicPr>
          <p:nvPr/>
        </p:nvPicPr>
        <p:blipFill>
          <a:blip r:embed="rId3"/>
          <a:srcRect/>
          <a:stretch>
            <a:fillRect/>
          </a:stretch>
        </p:blipFill>
        <p:spPr bwMode="auto">
          <a:xfrm>
            <a:off x="6379535" y="1559443"/>
            <a:ext cx="5285615" cy="4834269"/>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73070" y="309832"/>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530182"/>
            <a:ext cx="5445160" cy="4465769"/>
          </a:xfrm>
          <a:prstGeom prst="rect">
            <a:avLst/>
          </a:prstGeom>
          <a:noFill/>
          <a:ln>
            <a:noFill/>
          </a:ln>
        </p:spPr>
        <p:txBody>
          <a:bodyPr spcFirstLastPara="1" wrap="square" lIns="121897" tIns="60932" rIns="121897" bIns="60932" anchor="t" anchorCtr="0">
            <a:noAutofit/>
          </a:bodyPr>
          <a:lstStyle/>
          <a:p>
            <a:endParaRPr lang="en-US" sz="2100" dirty="0" smtClean="0"/>
          </a:p>
          <a:p>
            <a:endParaRPr lang="en-US" b="1" dirty="0" smtClean="0">
              <a:solidFill>
                <a:srgbClr val="FF0000"/>
              </a:solidFill>
            </a:endParaRPr>
          </a:p>
          <a:p>
            <a:r>
              <a:rPr lang="en-US" b="1" dirty="0" smtClean="0">
                <a:solidFill>
                  <a:srgbClr val="FF0000"/>
                </a:solidFill>
              </a:rPr>
              <a:t>Contrast</a:t>
            </a:r>
          </a:p>
          <a:p>
            <a:endParaRPr lang="en-US" dirty="0" smtClean="0"/>
          </a:p>
          <a:p>
            <a:r>
              <a:rPr lang="en-US" dirty="0" smtClean="0"/>
              <a:t>The difference between two or more objects in a design is referred to as contrast. The difference in objects could be light and dark, thin and thick, small and large, bright and dull, etc.</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4754" name="Picture 2" descr="F:\SMVEC\IT\Design thinking\04fc4dd78e4fb7c530bc8e77192527aaa80a4d1c-2881x2161.jpg"/>
          <p:cNvPicPr>
            <a:picLocks noChangeAspect="1" noChangeArrowheads="1"/>
          </p:cNvPicPr>
          <p:nvPr/>
        </p:nvPicPr>
        <p:blipFill>
          <a:blip r:embed="rId3"/>
          <a:srcRect/>
          <a:stretch>
            <a:fillRect/>
          </a:stretch>
        </p:blipFill>
        <p:spPr bwMode="auto">
          <a:xfrm>
            <a:off x="6423789" y="1387610"/>
            <a:ext cx="5521417" cy="506280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73070" y="309832"/>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530182"/>
            <a:ext cx="5445160" cy="4465769"/>
          </a:xfrm>
          <a:prstGeom prst="rect">
            <a:avLst/>
          </a:prstGeom>
          <a:noFill/>
          <a:ln>
            <a:noFill/>
          </a:ln>
        </p:spPr>
        <p:txBody>
          <a:bodyPr spcFirstLastPara="1" wrap="square" lIns="121897" tIns="60932" rIns="121897" bIns="60932" anchor="t" anchorCtr="0">
            <a:noAutofit/>
          </a:bodyPr>
          <a:lstStyle/>
          <a:p>
            <a:r>
              <a:rPr lang="en-US" sz="2100" b="1" dirty="0" smtClean="0">
                <a:solidFill>
                  <a:srgbClr val="FF0000"/>
                </a:solidFill>
              </a:rPr>
              <a:t>Emphasis</a:t>
            </a:r>
          </a:p>
          <a:p>
            <a:endParaRPr lang="en-US" sz="2100" dirty="0" smtClean="0"/>
          </a:p>
          <a:p>
            <a:pPr algn="just"/>
            <a:r>
              <a:rPr lang="en-US" sz="2100" dirty="0" smtClean="0"/>
              <a:t>Emphasis can be created by size, weight, position, color, shape, and style. Sometimes referred to as dominance, emphasis might seem similar to contrast, but it’s not quite the same. Contrast deals with the difference between two objects, and emphasis deals with the impact of an object. </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5778" name="Picture 2" descr="F:\SMVEC\IT\Design thinking\c6692f89a41092bf2003670e7f27744080e389ef-2881x2161.jpg"/>
          <p:cNvPicPr>
            <a:picLocks noChangeAspect="1" noChangeArrowheads="1"/>
          </p:cNvPicPr>
          <p:nvPr/>
        </p:nvPicPr>
        <p:blipFill>
          <a:blip r:embed="rId3" cstate="print"/>
          <a:srcRect/>
          <a:stretch>
            <a:fillRect/>
          </a:stretch>
        </p:blipFill>
        <p:spPr bwMode="auto">
          <a:xfrm>
            <a:off x="6461366" y="1513490"/>
            <a:ext cx="5163764" cy="387306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73070" y="309832"/>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530182"/>
            <a:ext cx="5445160" cy="4465769"/>
          </a:xfrm>
          <a:prstGeom prst="rect">
            <a:avLst/>
          </a:prstGeom>
          <a:noFill/>
          <a:ln>
            <a:noFill/>
          </a:ln>
        </p:spPr>
        <p:txBody>
          <a:bodyPr spcFirstLastPara="1" wrap="square" lIns="121897" tIns="60932" rIns="121897" bIns="60932" anchor="t" anchorCtr="0">
            <a:noAutofit/>
          </a:bodyPr>
          <a:lstStyle/>
          <a:p>
            <a:r>
              <a:rPr lang="en-US" sz="2100" dirty="0" smtClean="0">
                <a:solidFill>
                  <a:srgbClr val="FF0000"/>
                </a:solidFill>
              </a:rPr>
              <a:t>Scale</a:t>
            </a:r>
          </a:p>
          <a:p>
            <a:endParaRPr lang="en-US" sz="2100" dirty="0" smtClean="0">
              <a:solidFill>
                <a:srgbClr val="FF0000"/>
              </a:solidFill>
            </a:endParaRPr>
          </a:p>
          <a:p>
            <a:pPr algn="just"/>
            <a:r>
              <a:rPr lang="en-US" sz="2100" dirty="0" smtClean="0"/>
              <a:t>Scale is the sizing of elements or a standard of measurement. It can be used in combination with other principles like emphasis to draw the viewer into a focal point, and helps us make sense of designs or imagery.</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6802" name="Picture 2" descr="F:\SMVEC\IT\Design thinking\3f07314a30ba88a5a1267bbf9907157fc752116d-2881x2161.jpg"/>
          <p:cNvPicPr>
            <a:picLocks noChangeAspect="1" noChangeArrowheads="1"/>
          </p:cNvPicPr>
          <p:nvPr/>
        </p:nvPicPr>
        <p:blipFill>
          <a:blip r:embed="rId3"/>
          <a:srcRect/>
          <a:stretch>
            <a:fillRect/>
          </a:stretch>
        </p:blipFill>
        <p:spPr bwMode="auto">
          <a:xfrm>
            <a:off x="6151981" y="1117359"/>
            <a:ext cx="5802513" cy="482030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1"/>
            <a:ext cx="10972801" cy="509751"/>
          </a:xfrm>
        </p:spPr>
        <p:txBody>
          <a:bodyPr>
            <a:normAutofit fontScale="90000"/>
          </a:bodyPr>
          <a:lstStyle/>
          <a:p>
            <a:r>
              <a:rPr lang="en-US" b="1" dirty="0">
                <a:solidFill>
                  <a:srgbClr val="C00000"/>
                </a:solidFill>
              </a:rPr>
              <a:t>Syllabus </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3</a:t>
            </a:fld>
            <a:endParaRPr lang="en-US">
              <a:solidFill>
                <a:srgbClr val="464653"/>
              </a:solidFill>
            </a:endParaRPr>
          </a:p>
        </p:txBody>
      </p:sp>
      <p:sp>
        <p:nvSpPr>
          <p:cNvPr id="4" name="Content Placeholder 3"/>
          <p:cNvSpPr>
            <a:spLocks noGrp="1"/>
          </p:cNvSpPr>
          <p:nvPr>
            <p:ph sz="quarter" idx="1"/>
          </p:nvPr>
        </p:nvSpPr>
        <p:spPr>
          <a:xfrm>
            <a:off x="609600" y="551793"/>
            <a:ext cx="11324897" cy="5807915"/>
          </a:xfrm>
        </p:spPr>
        <p:txBody>
          <a:bodyPr>
            <a:normAutofit lnSpcReduction="10000"/>
          </a:bodyPr>
          <a:lstStyle/>
          <a:p>
            <a:r>
              <a:rPr lang="en-US" sz="2177" b="1" dirty="0">
                <a:solidFill>
                  <a:srgbClr val="7030A0"/>
                </a:solidFill>
              </a:rPr>
              <a:t>UNIT I </a:t>
            </a:r>
            <a:r>
              <a:rPr lang="en-US" sz="2177" b="1" dirty="0" smtClean="0">
                <a:solidFill>
                  <a:srgbClr val="7030A0"/>
                </a:solidFill>
              </a:rPr>
              <a:t>INTRODUCTION TO DESIGN</a:t>
            </a:r>
            <a:endParaRPr lang="en-US" sz="2177" b="1" dirty="0">
              <a:solidFill>
                <a:srgbClr val="7030A0"/>
              </a:solidFill>
            </a:endParaRPr>
          </a:p>
          <a:p>
            <a:pPr lvl="1" algn="just"/>
            <a:r>
              <a:rPr lang="en-IN" sz="1700" b="1" dirty="0" smtClean="0">
                <a:solidFill>
                  <a:srgbClr val="008000"/>
                </a:solidFill>
              </a:rPr>
              <a:t>Introduction to elements and principles of Design, basics of design-dot, line, shape, form as fundamental design components. Principles of design - Introduction to design thinking - history of Design Thinking - New materials in Industry.</a:t>
            </a:r>
          </a:p>
          <a:p>
            <a:r>
              <a:rPr lang="en-US" sz="2200" b="1" dirty="0" smtClean="0">
                <a:solidFill>
                  <a:srgbClr val="7030A0"/>
                </a:solidFill>
              </a:rPr>
              <a:t>UNIT </a:t>
            </a:r>
            <a:r>
              <a:rPr lang="en-US" sz="2200" b="1" dirty="0">
                <a:solidFill>
                  <a:srgbClr val="7030A0"/>
                </a:solidFill>
              </a:rPr>
              <a:t>II- </a:t>
            </a:r>
            <a:r>
              <a:rPr lang="en-US" sz="2200" b="1" dirty="0" smtClean="0">
                <a:solidFill>
                  <a:srgbClr val="7030A0"/>
                </a:solidFill>
              </a:rPr>
              <a:t>DESIGN THINKING</a:t>
            </a:r>
            <a:endParaRPr lang="en-US" sz="2200" b="1" dirty="0">
              <a:solidFill>
                <a:srgbClr val="7030A0"/>
              </a:solidFill>
            </a:endParaRPr>
          </a:p>
          <a:p>
            <a:pPr lvl="1" algn="just"/>
            <a:r>
              <a:rPr lang="en-IN" sz="1724" b="1" dirty="0" smtClean="0">
                <a:solidFill>
                  <a:srgbClr val="008000"/>
                </a:solidFill>
              </a:rPr>
              <a:t>Design thinking process (empathize, analyze, idea &amp; prototype), implementing the process in driving inventions, design thinking in social innovations. Tools of design thinking - person, costumer, journey map, brain storming, product development.</a:t>
            </a:r>
          </a:p>
          <a:p>
            <a:r>
              <a:rPr lang="en-US" sz="2200" b="1" dirty="0" smtClean="0">
                <a:solidFill>
                  <a:srgbClr val="7030A0"/>
                </a:solidFill>
              </a:rPr>
              <a:t>UNIT </a:t>
            </a:r>
            <a:r>
              <a:rPr lang="en-US" sz="2200" b="1" dirty="0">
                <a:solidFill>
                  <a:srgbClr val="7030A0"/>
                </a:solidFill>
              </a:rPr>
              <a:t>III- </a:t>
            </a:r>
            <a:r>
              <a:rPr lang="en-US" sz="2200" b="1" dirty="0" smtClean="0">
                <a:solidFill>
                  <a:srgbClr val="7030A0"/>
                </a:solidFill>
              </a:rPr>
              <a:t>INNOVATION AND PRODUCT DESIGN</a:t>
            </a:r>
            <a:endParaRPr lang="en-US" sz="2200" b="1" dirty="0">
              <a:solidFill>
                <a:srgbClr val="7030A0"/>
              </a:solidFill>
            </a:endParaRPr>
          </a:p>
          <a:p>
            <a:pPr lvl="1" algn="just"/>
            <a:r>
              <a:rPr lang="en-IN" sz="1800" b="1" dirty="0" smtClean="0">
                <a:solidFill>
                  <a:srgbClr val="008000"/>
                </a:solidFill>
              </a:rPr>
              <a:t>Art of innovation, Difference between innovation and creativity, role of creativity and innovation in organizations. Creativity to Innovation. Teams for innovation, Measuring the impact and value of creativity. Problem formation, introduction to product design, Product strategies, Product value, Product planning, product specifications</a:t>
            </a:r>
          </a:p>
          <a:p>
            <a:pPr algn="just"/>
            <a:r>
              <a:rPr lang="en-US" sz="2200" b="1" dirty="0" smtClean="0">
                <a:solidFill>
                  <a:srgbClr val="7030A0"/>
                </a:solidFill>
              </a:rPr>
              <a:t>UNIT </a:t>
            </a:r>
            <a:r>
              <a:rPr lang="en-US" sz="2200" b="1" dirty="0">
                <a:solidFill>
                  <a:srgbClr val="7030A0"/>
                </a:solidFill>
              </a:rPr>
              <a:t>IV </a:t>
            </a:r>
            <a:r>
              <a:rPr lang="en-US" sz="2200" b="1" dirty="0" smtClean="0">
                <a:solidFill>
                  <a:srgbClr val="7030A0"/>
                </a:solidFill>
              </a:rPr>
              <a:t>– </a:t>
            </a:r>
            <a:r>
              <a:rPr lang="en-IN" sz="2200" b="1" dirty="0" smtClean="0">
                <a:solidFill>
                  <a:srgbClr val="7030A0"/>
                </a:solidFill>
              </a:rPr>
              <a:t>DESIGN THINKING FOR STRATEGIC INNOVATION</a:t>
            </a:r>
            <a:endParaRPr lang="en-US" sz="2200" b="1" dirty="0">
              <a:solidFill>
                <a:srgbClr val="7030A0"/>
              </a:solidFill>
            </a:endParaRPr>
          </a:p>
          <a:p>
            <a:pPr lvl="1" algn="just"/>
            <a:r>
              <a:rPr lang="en-IN" sz="1724" b="1" dirty="0" smtClean="0">
                <a:solidFill>
                  <a:srgbClr val="008000"/>
                </a:solidFill>
              </a:rPr>
              <a:t>An exercise in design thinking – implementing design thinking for better process. Implement design thinking process in various Industries. Design thinking for </a:t>
            </a:r>
            <a:r>
              <a:rPr lang="en-IN" sz="1724" b="1" dirty="0" err="1" smtClean="0">
                <a:solidFill>
                  <a:srgbClr val="008000"/>
                </a:solidFill>
              </a:rPr>
              <a:t>Startups</a:t>
            </a:r>
            <a:r>
              <a:rPr lang="en-IN" sz="1724" b="1" dirty="0" smtClean="0">
                <a:solidFill>
                  <a:srgbClr val="008000"/>
                </a:solidFill>
              </a:rPr>
              <a:t>.</a:t>
            </a:r>
            <a:endParaRPr lang="en-US" sz="1724" b="1" dirty="0">
              <a:solidFill>
                <a:srgbClr val="008000"/>
              </a:solidFill>
            </a:endParaRPr>
          </a:p>
          <a:p>
            <a:pPr algn="just"/>
            <a:r>
              <a:rPr lang="en-US" sz="2177" b="1" dirty="0">
                <a:solidFill>
                  <a:srgbClr val="7030A0"/>
                </a:solidFill>
              </a:rPr>
              <a:t>UNIT V – </a:t>
            </a:r>
            <a:r>
              <a:rPr lang="en-IN" sz="2268" b="1" dirty="0" smtClean="0">
                <a:solidFill>
                  <a:srgbClr val="7030A0"/>
                </a:solidFill>
              </a:rPr>
              <a:t>DESIGN THINKING IN VARIOUS SECTORS </a:t>
            </a:r>
            <a:endParaRPr lang="en-US" sz="2268" b="1" dirty="0">
              <a:solidFill>
                <a:srgbClr val="7030A0"/>
              </a:solidFill>
            </a:endParaRPr>
          </a:p>
          <a:p>
            <a:pPr lvl="1" algn="just"/>
            <a:r>
              <a:rPr lang="en-IN" sz="1700" b="1" dirty="0" smtClean="0">
                <a:solidFill>
                  <a:srgbClr val="008000"/>
                </a:solidFill>
              </a:rPr>
              <a:t>Case studies in Information Technology, Finance, Education, Management and Retail sector. Analyze and Prototyping, Usability testing, Organizing and interpreting results</a:t>
            </a:r>
            <a:endParaRPr lang="en-US" sz="1700" b="1" dirty="0">
              <a:solidFill>
                <a:srgbClr val="008000"/>
              </a:solidFill>
            </a:endParaRPr>
          </a:p>
          <a:p>
            <a:pPr lvl="1" algn="just"/>
            <a:endParaRPr lang="en-US" sz="2200" b="1" dirty="0">
              <a:solidFill>
                <a:srgbClr val="008000"/>
              </a:solidFill>
            </a:endParaRPr>
          </a:p>
        </p:txBody>
      </p:sp>
    </p:spTree>
    <p:extLst>
      <p:ext uri="{BB962C8B-B14F-4D97-AF65-F5344CB8AC3E}">
        <p14:creationId xmlns:p14="http://schemas.microsoft.com/office/powerpoint/2010/main" xmlns="" val="3409124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73070" y="309832"/>
            <a:ext cx="11360801" cy="763600"/>
          </a:xfrm>
          <a:prstGeom prst="rect">
            <a:avLst/>
          </a:prstGeom>
        </p:spPr>
        <p:txBody>
          <a:bodyPr spcFirstLastPara="1" wrap="square" lIns="121897" tIns="121897" rIns="121897" bIns="121897" anchor="t" anchorCtr="0">
            <a:noAutofit/>
          </a:bodyPr>
          <a:lstStyle/>
          <a:p>
            <a:pPr lvl="0" algn="ctr"/>
            <a:r>
              <a:rPr lang="en-US" dirty="0" smtClean="0">
                <a:solidFill>
                  <a:srgbClr val="CC0000"/>
                </a:solidFill>
              </a:rPr>
              <a:t>Principles of Design</a:t>
            </a:r>
          </a:p>
        </p:txBody>
      </p:sp>
      <p:sp>
        <p:nvSpPr>
          <p:cNvPr id="99" name="Google Shape;99;p19"/>
          <p:cNvSpPr txBox="1"/>
          <p:nvPr/>
        </p:nvSpPr>
        <p:spPr>
          <a:xfrm>
            <a:off x="665019" y="1530182"/>
            <a:ext cx="5445160" cy="4465769"/>
          </a:xfrm>
          <a:prstGeom prst="rect">
            <a:avLst/>
          </a:prstGeom>
          <a:noFill/>
          <a:ln>
            <a:noFill/>
          </a:ln>
        </p:spPr>
        <p:txBody>
          <a:bodyPr spcFirstLastPara="1" wrap="square" lIns="121897" tIns="60932" rIns="121897" bIns="60932" anchor="t" anchorCtr="0">
            <a:noAutofit/>
          </a:bodyPr>
          <a:lstStyle/>
          <a:p>
            <a:r>
              <a:rPr lang="en-US" sz="2100" b="1" dirty="0" smtClean="0">
                <a:solidFill>
                  <a:srgbClr val="FF0000"/>
                </a:solidFill>
              </a:rPr>
              <a:t>Repetition</a:t>
            </a:r>
          </a:p>
          <a:p>
            <a:endParaRPr lang="en-US" sz="2100" dirty="0" smtClean="0"/>
          </a:p>
          <a:p>
            <a:r>
              <a:rPr lang="en-US" sz="2100" dirty="0" smtClean="0"/>
              <a:t>Repetition is the recurrence of a design element, commonly utilized in patterns or textures. Repetitive elements can be used in conjunction with other principles to create a design that leads a user’s eye to a focal point, has continuity, or flow. A repetitive element could be repeated lines, shapes, forms, color, or even design elements.</a:t>
            </a:r>
          </a:p>
          <a:p>
            <a:pPr marL="609585" indent="-541853">
              <a:buSzPts val="2400"/>
            </a:pPr>
            <a:endParaRPr lang="en-US" sz="2100" dirty="0" smtClean="0"/>
          </a:p>
          <a:p>
            <a:pPr marL="609585" indent="-541853">
              <a:buSzPts val="2400"/>
              <a:buFont typeface="Wingdings" pitchFamily="2" charset="2"/>
              <a:buChar char="Ø"/>
            </a:pPr>
            <a:endParaRPr lang="en-US" sz="2100" dirty="0" smtClean="0"/>
          </a:p>
          <a:p>
            <a:pPr marL="609585" indent="-541853">
              <a:buSzPts val="2400"/>
            </a:pPr>
            <a:endParaRPr lang="en-US" sz="2100" b="1" dirty="0" smtClean="0"/>
          </a:p>
          <a:p>
            <a:pPr marL="609585" indent="-541853">
              <a:buSzPts val="2400"/>
              <a:buFont typeface="Arial"/>
              <a:buChar char="•"/>
            </a:pPr>
            <a:endParaRPr lang="en-US" sz="2100" b="1"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pic>
        <p:nvPicPr>
          <p:cNvPr id="77826" name="Picture 2" descr="F:\SMVEC\IT\Design thinking\6e04e7cbcf82a89dd1e3e090c17eebc99de18fba-2881x2161.jpg"/>
          <p:cNvPicPr>
            <a:picLocks noChangeAspect="1" noChangeArrowheads="1"/>
          </p:cNvPicPr>
          <p:nvPr/>
        </p:nvPicPr>
        <p:blipFill>
          <a:blip r:embed="rId3"/>
          <a:srcRect/>
          <a:stretch>
            <a:fillRect/>
          </a:stretch>
        </p:blipFill>
        <p:spPr bwMode="auto">
          <a:xfrm>
            <a:off x="6159421" y="1534510"/>
            <a:ext cx="5780332" cy="4335517"/>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725233"/>
            <a:ext cx="11213555" cy="4202800"/>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a:buChar char="•"/>
            </a:pPr>
            <a:r>
              <a:rPr lang="en-US" dirty="0" smtClean="0">
                <a:latin typeface="Calibri" pitchFamily="34" charset="0"/>
              </a:rPr>
              <a:t>Design thinking is a non-linear, iterative process that teams use to understand users, challenge assumptions, redefine problems and create innovative solutions to prototype and test</a:t>
            </a:r>
            <a:r>
              <a:rPr lang="en-US" sz="2100" dirty="0" smtClean="0">
                <a:latin typeface="Calibri" pitchFamily="34" charset="0"/>
              </a:rPr>
              <a:t>.</a:t>
            </a:r>
            <a:r>
              <a:rPr lang="en-US" sz="2100" dirty="0" smtClean="0"/>
              <a:t> </a:t>
            </a:r>
          </a:p>
          <a:p>
            <a:pPr marL="609585" indent="-541853" algn="just">
              <a:buSzPts val="2400"/>
              <a:buFont typeface="Arial"/>
              <a:buChar char="•"/>
            </a:pPr>
            <a:endParaRPr lang="en-US" sz="2100" dirty="0" smtClean="0"/>
          </a:p>
          <a:p>
            <a:pPr algn="just"/>
            <a:r>
              <a:rPr lang="en-US" sz="2100" b="1" dirty="0" smtClean="0">
                <a:solidFill>
                  <a:srgbClr val="FF0000"/>
                </a:solidFill>
              </a:rPr>
              <a:t>Why Is Design Thinking so Important?</a:t>
            </a:r>
          </a:p>
          <a:p>
            <a:pPr algn="just"/>
            <a:endParaRPr lang="en-US" sz="2100" b="1" dirty="0" smtClean="0"/>
          </a:p>
          <a:p>
            <a:pPr marL="609585" indent="-541853" algn="just">
              <a:buSzPts val="2400"/>
              <a:buFont typeface="Arial" pitchFamily="34" charset="0"/>
              <a:buChar char="•"/>
            </a:pPr>
            <a:r>
              <a:rPr lang="en-US" dirty="0" smtClean="0">
                <a:latin typeface="Calibri" pitchFamily="34" charset="0"/>
              </a:rPr>
              <a:t>In user experience (UX) design, it’s crucial to develop and refine skills to understand and address rapid changes in users’ environments and behaviors. </a:t>
            </a:r>
          </a:p>
          <a:p>
            <a:pPr marL="609585" indent="-541853" algn="just">
              <a:buSzPts val="2400"/>
              <a:buFont typeface="Arial" pitchFamily="34" charset="0"/>
              <a:buChar char="•"/>
            </a:pPr>
            <a:r>
              <a:rPr lang="en-US" dirty="0" smtClean="0">
                <a:latin typeface="Calibri" pitchFamily="34" charset="0"/>
              </a:rPr>
              <a:t>professionals from a variety of fields, including architecture and engineering, subsequently advanced this highly creative process to address human needs in the modern age. </a:t>
            </a:r>
          </a:p>
          <a:p>
            <a:pPr marL="609585" indent="-541853" algn="just">
              <a:buSzPts val="2400"/>
              <a:buFont typeface="Arial" pitchFamily="34" charset="0"/>
              <a:buChar char="•"/>
            </a:pPr>
            <a:r>
              <a:rPr lang="en-US" dirty="0" smtClean="0">
                <a:latin typeface="Calibri" pitchFamily="34" charset="0"/>
              </a:rPr>
              <a:t>Twenty-first-century organizations from a wide range of industries find design thinking a valuable means to problem-solve for the users of their products and services. </a:t>
            </a:r>
          </a:p>
          <a:p>
            <a:pPr marL="609585" indent="-541853">
              <a:buSzPts val="2400"/>
            </a:pPr>
            <a:endParaRPr lang="en-US"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dirty="0" smtClean="0">
                <a:solidFill>
                  <a:srgbClr val="CC0000"/>
                </a:solidFill>
              </a:rPr>
              <a:t>Introduction to Design Thinking</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01520" y="556833"/>
            <a:ext cx="10523681" cy="5653467"/>
          </a:xfrm>
          <a:prstGeom prst="rect">
            <a:avLst/>
          </a:prstGeom>
          <a:noFill/>
          <a:ln>
            <a:noFill/>
          </a:ln>
        </p:spPr>
        <p:txBody>
          <a:bodyPr spcFirstLastPara="1" wrap="square" lIns="121897" tIns="60932" rIns="121897" bIns="60932" anchor="t" anchorCtr="0">
            <a:noAutofit/>
          </a:bodyPr>
          <a:lstStyle/>
          <a:p>
            <a:pPr marL="609585" indent="-541853">
              <a:buSzPts val="2400"/>
            </a:pPr>
            <a:endParaRPr lang="en-US" sz="2100" dirty="0" smtClean="0"/>
          </a:p>
          <a:p>
            <a:pPr marL="609585" indent="-541853">
              <a:buSzPts val="2400"/>
              <a:buFont typeface="Arial"/>
              <a:buChar char="•"/>
            </a:pPr>
            <a:endParaRPr lang="en-US" sz="2100" dirty="0" smtClean="0"/>
          </a:p>
          <a:p>
            <a:r>
              <a:rPr lang="en-US" sz="2100" b="1" dirty="0" smtClean="0">
                <a:solidFill>
                  <a:srgbClr val="FF0000"/>
                </a:solidFill>
              </a:rPr>
              <a:t>Why Is Design Thinking so Important?</a:t>
            </a:r>
          </a:p>
          <a:p>
            <a:endParaRPr lang="en-US" sz="2100" b="1" dirty="0" smtClean="0"/>
          </a:p>
          <a:p>
            <a:pPr marL="609585" indent="-541853" algn="just">
              <a:buSzPts val="2400"/>
              <a:buFont typeface="Arial" pitchFamily="34" charset="0"/>
              <a:buChar char="•"/>
            </a:pPr>
            <a:r>
              <a:rPr lang="en-US" dirty="0" smtClean="0">
                <a:latin typeface="Calibri" pitchFamily="34" charset="0"/>
              </a:rPr>
              <a:t>Design teams use design thinking to tackle ill-defined/unknown problems (aka wicked problems) because they can reframe these in human-centric ways and focus on what’s most important for users. Of all design processes, design thinking is almost certainly the best for “thinking outside the box”. </a:t>
            </a:r>
          </a:p>
          <a:p>
            <a:pPr marL="609585" indent="-541853" algn="just">
              <a:buSzPts val="2400"/>
              <a:buFont typeface="Arial" pitchFamily="34" charset="0"/>
              <a:buChar char="•"/>
            </a:pPr>
            <a:endParaRPr lang="en-US" dirty="0" smtClean="0">
              <a:latin typeface="Calibri" pitchFamily="34" charset="0"/>
            </a:endParaRPr>
          </a:p>
          <a:p>
            <a:pPr marL="609585" indent="-541853" algn="just">
              <a:buSzPts val="2400"/>
              <a:buFont typeface="Arial" pitchFamily="34" charset="0"/>
              <a:buChar char="•"/>
            </a:pPr>
            <a:r>
              <a:rPr lang="en-US" dirty="0" smtClean="0">
                <a:latin typeface="Calibri" pitchFamily="34" charset="0"/>
              </a:rPr>
              <a:t>With it, teams can do better UX research, prototyping and usability testing to uncover new ways to meet users’ needs.</a:t>
            </a:r>
          </a:p>
          <a:p>
            <a:pPr marL="609585" indent="-541853" algn="just">
              <a:buSzPts val="2400"/>
              <a:buFont typeface="Arial" pitchFamily="34" charset="0"/>
              <a:buChar char="•"/>
            </a:pPr>
            <a:endParaRPr lang="en-US" dirty="0" smtClean="0">
              <a:latin typeface="Calibri" pitchFamily="34" charset="0"/>
            </a:endParaRPr>
          </a:p>
          <a:p>
            <a:pPr marL="609585" indent="-541853" algn="just">
              <a:buSzPts val="2400"/>
              <a:buFont typeface="Arial" pitchFamily="34" charset="0"/>
              <a:buChar char="•"/>
            </a:pPr>
            <a:r>
              <a:rPr lang="en-US" dirty="0" smtClean="0">
                <a:latin typeface="Calibri" pitchFamily="34" charset="0"/>
              </a:rPr>
              <a:t>With design thinking, teams have the freedom to generate ground-breaking solutions. Using it, your team can get behind hard-to-access insights and apply a collection of hands-on methods to help find innovative answers.</a:t>
            </a: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742656" y="1250780"/>
            <a:ext cx="10051983" cy="4202800"/>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a:buChar char="•"/>
            </a:pPr>
            <a:r>
              <a:rPr lang="en-US" dirty="0" smtClean="0">
                <a:latin typeface="Calibri" pitchFamily="34" charset="0"/>
              </a:rPr>
              <a:t>Design thinking is a non-linear, iterative process that teams use to understand users, challenge assumptions, redefine problems and create innovative solutions to prototype and test</a:t>
            </a:r>
            <a:r>
              <a:rPr lang="en-US" sz="2100" dirty="0" smtClean="0">
                <a:latin typeface="Calibri" pitchFamily="34" charset="0"/>
              </a:rPr>
              <a:t>. </a:t>
            </a:r>
          </a:p>
          <a:p>
            <a:pPr marL="609585" indent="-541853">
              <a:buSzPts val="2400"/>
              <a:buFont typeface="Arial"/>
              <a:buChar char="•"/>
            </a:pPr>
            <a:endParaRPr lang="en-US" sz="2100" dirty="0" smtClean="0">
              <a:latin typeface="Calibri" pitchFamily="34" charset="0"/>
            </a:endParaRPr>
          </a:p>
          <a:p>
            <a:pPr marL="609585" indent="-541853">
              <a:buSzPts val="2400"/>
              <a:buFont typeface="Arial"/>
              <a:buChar char="•"/>
            </a:pPr>
            <a:r>
              <a:rPr lang="en-US" sz="2100" dirty="0" smtClean="0">
                <a:latin typeface="Calibri" pitchFamily="34" charset="0"/>
              </a:rPr>
              <a:t>Involving five phases</a:t>
            </a:r>
          </a:p>
          <a:p>
            <a:pPr marL="609585" indent="-541853">
              <a:buSzPts val="2400"/>
            </a:pPr>
            <a:endParaRPr lang="en-US" sz="2100" dirty="0" smtClean="0">
              <a:latin typeface="Calibri" pitchFamily="34" charset="0"/>
            </a:endParaRPr>
          </a:p>
          <a:p>
            <a:pPr marL="685783">
              <a:buSzPts val="2400"/>
              <a:buFont typeface="Arial" pitchFamily="34" charset="0"/>
              <a:buChar char="•"/>
            </a:pPr>
            <a:r>
              <a:rPr lang="en-US" sz="2100" dirty="0" smtClean="0">
                <a:latin typeface="Calibri" pitchFamily="34" charset="0"/>
              </a:rPr>
              <a:t>	Empathize, </a:t>
            </a:r>
          </a:p>
          <a:p>
            <a:pPr marL="685783">
              <a:buSzPts val="2400"/>
              <a:buFont typeface="Arial" pitchFamily="34" charset="0"/>
              <a:buChar char="•"/>
            </a:pPr>
            <a:r>
              <a:rPr lang="en-US" sz="2100" dirty="0" smtClean="0">
                <a:latin typeface="Calibri" pitchFamily="34" charset="0"/>
              </a:rPr>
              <a:t>	Define, </a:t>
            </a:r>
          </a:p>
          <a:p>
            <a:pPr marL="685783">
              <a:buSzPts val="2400"/>
              <a:buFont typeface="Arial" pitchFamily="34" charset="0"/>
              <a:buChar char="•"/>
            </a:pPr>
            <a:r>
              <a:rPr lang="en-US" sz="2100" dirty="0" smtClean="0">
                <a:latin typeface="Calibri" pitchFamily="34" charset="0"/>
              </a:rPr>
              <a:t>	Ideate, </a:t>
            </a:r>
          </a:p>
          <a:p>
            <a:pPr marL="685783">
              <a:buSzPts val="2400"/>
              <a:buFont typeface="Arial" pitchFamily="34" charset="0"/>
              <a:buChar char="•"/>
            </a:pPr>
            <a:r>
              <a:rPr lang="en-US" sz="2100" dirty="0" smtClean="0">
                <a:latin typeface="Calibri" pitchFamily="34" charset="0"/>
              </a:rPr>
              <a:t>	Prototype and </a:t>
            </a:r>
          </a:p>
          <a:p>
            <a:pPr marL="685783">
              <a:buSzPts val="2400"/>
              <a:buFont typeface="Arial" pitchFamily="34" charset="0"/>
              <a:buChar char="•"/>
            </a:pPr>
            <a:r>
              <a:rPr lang="en-US" sz="2100" dirty="0" smtClean="0">
                <a:latin typeface="Calibri" pitchFamily="34" charset="0"/>
              </a:rPr>
              <a:t>	Test</a:t>
            </a:r>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dirty="0" smtClean="0">
                <a:solidFill>
                  <a:srgbClr val="CC0000"/>
                </a:solidFill>
              </a:rPr>
              <a:t>Introduction to design thinking</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725233"/>
            <a:ext cx="10051983" cy="4202800"/>
          </a:xfrm>
          <a:prstGeom prst="rect">
            <a:avLst/>
          </a:prstGeom>
          <a:noFill/>
          <a:ln>
            <a:noFill/>
          </a:ln>
        </p:spPr>
        <p:txBody>
          <a:bodyPr spcFirstLastPara="1" wrap="square" lIns="121897" tIns="60932" rIns="121897" bIns="60932" anchor="t" anchorCtr="0">
            <a:noAutofit/>
          </a:bodyPr>
          <a:lstStyle/>
          <a:p>
            <a:r>
              <a:rPr lang="en-US" b="1" dirty="0" smtClean="0">
                <a:solidFill>
                  <a:srgbClr val="FF0000"/>
                </a:solidFill>
              </a:rPr>
              <a:t>The Five Stages of Design Thinking</a:t>
            </a:r>
          </a:p>
          <a:p>
            <a:endParaRPr lang="en-US" dirty="0" smtClean="0"/>
          </a:p>
          <a:p>
            <a:r>
              <a:rPr lang="en-US" dirty="0" smtClean="0"/>
              <a:t>Stage 1: </a:t>
            </a:r>
            <a:r>
              <a:rPr lang="en-US" dirty="0" smtClean="0">
                <a:solidFill>
                  <a:srgbClr val="FF0000"/>
                </a:solidFill>
              </a:rPr>
              <a:t>Empathize</a:t>
            </a:r>
            <a:r>
              <a:rPr lang="en-US" dirty="0" smtClean="0"/>
              <a:t>—Research Your Users' Needs.</a:t>
            </a:r>
          </a:p>
          <a:p>
            <a:endParaRPr lang="en-US" dirty="0" smtClean="0"/>
          </a:p>
          <a:p>
            <a:r>
              <a:rPr lang="en-US" dirty="0" smtClean="0"/>
              <a:t>Stage 2: </a:t>
            </a:r>
            <a:r>
              <a:rPr lang="en-US" dirty="0" smtClean="0">
                <a:solidFill>
                  <a:srgbClr val="FF0000"/>
                </a:solidFill>
              </a:rPr>
              <a:t>Define</a:t>
            </a:r>
            <a:r>
              <a:rPr lang="en-US" dirty="0" smtClean="0"/>
              <a:t>—State Your Users' Needs and Problems.</a:t>
            </a:r>
          </a:p>
          <a:p>
            <a:endParaRPr lang="en-US" dirty="0" smtClean="0"/>
          </a:p>
          <a:p>
            <a:r>
              <a:rPr lang="en-US" dirty="0" smtClean="0"/>
              <a:t>Stage 3: </a:t>
            </a:r>
            <a:r>
              <a:rPr lang="en-US" dirty="0" smtClean="0">
                <a:solidFill>
                  <a:srgbClr val="FF0000"/>
                </a:solidFill>
              </a:rPr>
              <a:t>Ideate</a:t>
            </a:r>
            <a:r>
              <a:rPr lang="en-US" dirty="0" smtClean="0"/>
              <a:t>—Challenge Assumptions and Create Ideas.</a:t>
            </a:r>
          </a:p>
          <a:p>
            <a:endParaRPr lang="en-US" dirty="0" smtClean="0"/>
          </a:p>
          <a:p>
            <a:r>
              <a:rPr lang="en-US" dirty="0" smtClean="0"/>
              <a:t>Stage 4: </a:t>
            </a:r>
            <a:r>
              <a:rPr lang="en-US" dirty="0" smtClean="0">
                <a:solidFill>
                  <a:srgbClr val="FF0000"/>
                </a:solidFill>
              </a:rPr>
              <a:t>Prototype</a:t>
            </a:r>
            <a:r>
              <a:rPr lang="en-US" dirty="0" smtClean="0"/>
              <a:t>—Start to Create Solutions.</a:t>
            </a:r>
          </a:p>
          <a:p>
            <a:endParaRPr lang="en-US" dirty="0" smtClean="0"/>
          </a:p>
          <a:p>
            <a:r>
              <a:rPr lang="en-US" dirty="0" smtClean="0"/>
              <a:t>Stage 5: </a:t>
            </a:r>
            <a:r>
              <a:rPr lang="en-US" dirty="0" smtClean="0">
                <a:solidFill>
                  <a:srgbClr val="FF0000"/>
                </a:solidFill>
              </a:rPr>
              <a:t>Test</a:t>
            </a:r>
            <a:r>
              <a:rPr lang="en-US" dirty="0" smtClean="0"/>
              <a:t>—Try Your Solutions Out.</a:t>
            </a:r>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dirty="0" smtClean="0">
                <a:solidFill>
                  <a:srgbClr val="CC0000"/>
                </a:solidFill>
              </a:rPr>
              <a:t>Introduction to design thinking</a:t>
            </a:r>
            <a:endParaRPr lang="en-US" dirty="0"/>
          </a:p>
        </p:txBody>
      </p:sp>
      <p:pic>
        <p:nvPicPr>
          <p:cNvPr id="1026" name="Picture 2" descr="C:\Users\Personal\Desktop\4e3533ead5cffd7b87ff46cba9c23d8d.jpeg"/>
          <p:cNvPicPr>
            <a:picLocks noChangeAspect="1" noChangeArrowheads="1"/>
          </p:cNvPicPr>
          <p:nvPr/>
        </p:nvPicPr>
        <p:blipFill>
          <a:blip r:embed="rId3"/>
          <a:srcRect/>
          <a:stretch>
            <a:fillRect/>
          </a:stretch>
        </p:blipFill>
        <p:spPr bwMode="auto">
          <a:xfrm>
            <a:off x="7416800" y="2235200"/>
            <a:ext cx="4216400" cy="24384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04634" y="1276660"/>
            <a:ext cx="11049653" cy="4623808"/>
          </a:xfrm>
          <a:prstGeom prst="rect">
            <a:avLst/>
          </a:prstGeom>
          <a:noFill/>
          <a:ln>
            <a:noFill/>
          </a:ln>
        </p:spPr>
        <p:txBody>
          <a:bodyPr spcFirstLastPara="1" wrap="square" lIns="121897" tIns="60932" rIns="121897" bIns="60932" anchor="t" anchorCtr="0">
            <a:noAutofit/>
          </a:bodyPr>
          <a:lstStyle/>
          <a:p>
            <a:pPr algn="just"/>
            <a:r>
              <a:rPr lang="en-US" b="1" dirty="0" smtClean="0">
                <a:latin typeface="Calibri" pitchFamily="34" charset="0"/>
              </a:rPr>
              <a:t>Stage 1: </a:t>
            </a:r>
            <a:r>
              <a:rPr lang="en-US" b="1" dirty="0" smtClean="0">
                <a:solidFill>
                  <a:srgbClr val="FF0000"/>
                </a:solidFill>
                <a:latin typeface="Calibri" pitchFamily="34" charset="0"/>
              </a:rPr>
              <a:t>Empathize</a:t>
            </a:r>
            <a:r>
              <a:rPr lang="en-US" b="1" dirty="0" smtClean="0">
                <a:latin typeface="Calibri" pitchFamily="34" charset="0"/>
              </a:rPr>
              <a:t>—Research Your Users' Needs.</a:t>
            </a:r>
          </a:p>
          <a:p>
            <a:pPr algn="just">
              <a:buFont typeface="Arial" pitchFamily="34" charset="0"/>
              <a:buChar char="•"/>
            </a:pPr>
            <a:r>
              <a:rPr lang="en-US" dirty="0" smtClean="0">
                <a:latin typeface="Calibri" pitchFamily="34" charset="0"/>
              </a:rPr>
              <a:t>Here, you should gain an empathetic understanding of the problem you’re trying to solve, typically through user research. </a:t>
            </a:r>
          </a:p>
          <a:p>
            <a:pPr algn="just">
              <a:buFont typeface="Arial" pitchFamily="34" charset="0"/>
              <a:buChar char="•"/>
            </a:pPr>
            <a:r>
              <a:rPr lang="en-US" dirty="0" smtClean="0">
                <a:latin typeface="Calibri" pitchFamily="34" charset="0"/>
              </a:rPr>
              <a:t>Empathy is crucial to a human-centered design process such as design thinking because it allows you to set aside your own assumptions about the world and gain real insight into users and their needs.</a:t>
            </a:r>
          </a:p>
          <a:p>
            <a:pPr algn="just">
              <a:buFont typeface="Arial" pitchFamily="34" charset="0"/>
              <a:buChar char="•"/>
            </a:pPr>
            <a:endParaRPr lang="en-US" dirty="0" smtClean="0">
              <a:latin typeface="Calibri" pitchFamily="34" charset="0"/>
            </a:endParaRPr>
          </a:p>
          <a:p>
            <a:pPr algn="just"/>
            <a:r>
              <a:rPr lang="en-US" b="1" dirty="0" smtClean="0">
                <a:latin typeface="Calibri" pitchFamily="34" charset="0"/>
              </a:rPr>
              <a:t>Stage 2: </a:t>
            </a:r>
            <a:r>
              <a:rPr lang="en-US" b="1" dirty="0" smtClean="0">
                <a:solidFill>
                  <a:srgbClr val="FF0000"/>
                </a:solidFill>
                <a:latin typeface="Calibri" pitchFamily="34" charset="0"/>
              </a:rPr>
              <a:t>Define</a:t>
            </a:r>
            <a:r>
              <a:rPr lang="en-US" b="1" dirty="0" smtClean="0">
                <a:latin typeface="Calibri" pitchFamily="34" charset="0"/>
              </a:rPr>
              <a:t>—State Your Users' Needs and Problems</a:t>
            </a:r>
          </a:p>
          <a:p>
            <a:pPr algn="just">
              <a:buFont typeface="Arial" pitchFamily="34" charset="0"/>
              <a:buChar char="•"/>
            </a:pPr>
            <a:r>
              <a:rPr lang="en-US" dirty="0" smtClean="0">
                <a:latin typeface="Calibri" pitchFamily="34" charset="0"/>
              </a:rPr>
              <a:t>It’s time to accumulate the information gathered during the Empathize stage. </a:t>
            </a:r>
          </a:p>
          <a:p>
            <a:pPr algn="just">
              <a:buFont typeface="Arial" pitchFamily="34" charset="0"/>
              <a:buChar char="•"/>
            </a:pPr>
            <a:r>
              <a:rPr lang="en-US" dirty="0" smtClean="0">
                <a:latin typeface="Calibri" pitchFamily="34" charset="0"/>
              </a:rPr>
              <a:t>You then analyze your observations and synthesize them to define the core problems you and your team have identified. These definitions are called problem statements. </a:t>
            </a:r>
          </a:p>
          <a:p>
            <a:pPr algn="just">
              <a:buFont typeface="Arial" pitchFamily="34" charset="0"/>
              <a:buChar char="•"/>
            </a:pPr>
            <a:r>
              <a:rPr lang="en-US" dirty="0" smtClean="0">
                <a:latin typeface="Calibri" pitchFamily="34" charset="0"/>
              </a:rPr>
              <a:t>You can create personas to help keep your efforts human-centered before proceeding to ideation.</a:t>
            </a:r>
          </a:p>
          <a:p>
            <a:pPr algn="just">
              <a:buFont typeface="Arial" pitchFamily="34" charset="0"/>
              <a:buChar char="•"/>
            </a:pPr>
            <a:endParaRPr lang="en-US" dirty="0" smtClean="0">
              <a:latin typeface="Calibri" pitchFamily="34" charset="0"/>
            </a:endParaRPr>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The Five Stages of Design Thinking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725404" y="1345670"/>
            <a:ext cx="11222181" cy="4848095"/>
          </a:xfrm>
          <a:prstGeom prst="rect">
            <a:avLst/>
          </a:prstGeom>
          <a:noFill/>
          <a:ln>
            <a:noFill/>
          </a:ln>
        </p:spPr>
        <p:txBody>
          <a:bodyPr spcFirstLastPara="1" wrap="square" lIns="121897" tIns="60932" rIns="121897" bIns="60932" anchor="t" anchorCtr="0">
            <a:noAutofit/>
          </a:bodyPr>
          <a:lstStyle/>
          <a:p>
            <a:pPr algn="just"/>
            <a:r>
              <a:rPr lang="en-US" b="1" dirty="0" smtClean="0">
                <a:latin typeface="Calibri" pitchFamily="34" charset="0"/>
              </a:rPr>
              <a:t>Stage 3: </a:t>
            </a:r>
            <a:r>
              <a:rPr lang="en-US" b="1" dirty="0" smtClean="0">
                <a:solidFill>
                  <a:srgbClr val="FF0000"/>
                </a:solidFill>
                <a:latin typeface="Calibri" pitchFamily="34" charset="0"/>
              </a:rPr>
              <a:t>Ideate</a:t>
            </a:r>
            <a:r>
              <a:rPr lang="en-US" b="1" dirty="0" smtClean="0">
                <a:latin typeface="Calibri" pitchFamily="34" charset="0"/>
              </a:rPr>
              <a:t>—Challenge Assumptions and Create Ideas</a:t>
            </a:r>
          </a:p>
          <a:p>
            <a:pPr algn="just">
              <a:buFont typeface="Arial" pitchFamily="34" charset="0"/>
              <a:buChar char="•"/>
            </a:pPr>
            <a:r>
              <a:rPr lang="en-US" dirty="0" smtClean="0">
                <a:latin typeface="Calibri" pitchFamily="34" charset="0"/>
              </a:rPr>
              <a:t>Now, you’re ready to </a:t>
            </a:r>
            <a:r>
              <a:rPr lang="en-US" dirty="0" smtClean="0">
                <a:solidFill>
                  <a:srgbClr val="FF0000"/>
                </a:solidFill>
                <a:latin typeface="Calibri" pitchFamily="34" charset="0"/>
              </a:rPr>
              <a:t>generate ideas. </a:t>
            </a:r>
          </a:p>
          <a:p>
            <a:pPr algn="just">
              <a:buFont typeface="Arial" pitchFamily="34" charset="0"/>
              <a:buChar char="•"/>
            </a:pPr>
            <a:r>
              <a:rPr lang="en-US" dirty="0" smtClean="0">
                <a:latin typeface="Calibri" pitchFamily="34" charset="0"/>
              </a:rPr>
              <a:t>The solid background of knowledge from the first two phases means you can start to “think outside the box”, </a:t>
            </a:r>
            <a:r>
              <a:rPr lang="en-US" dirty="0" smtClean="0">
                <a:solidFill>
                  <a:srgbClr val="FF0000"/>
                </a:solidFill>
                <a:latin typeface="Calibri" pitchFamily="34" charset="0"/>
              </a:rPr>
              <a:t>look for alternative ways </a:t>
            </a:r>
            <a:r>
              <a:rPr lang="en-US" dirty="0" smtClean="0">
                <a:latin typeface="Calibri" pitchFamily="34" charset="0"/>
              </a:rPr>
              <a:t>to view the problem and identify innovative solutions to the problem statement you’ve created. </a:t>
            </a:r>
          </a:p>
          <a:p>
            <a:pPr algn="just">
              <a:buFont typeface="Arial" pitchFamily="34" charset="0"/>
              <a:buChar char="•"/>
            </a:pPr>
            <a:r>
              <a:rPr lang="en-US" dirty="0" smtClean="0">
                <a:latin typeface="Calibri" pitchFamily="34" charset="0"/>
              </a:rPr>
              <a:t>Brainstorming is particularly useful here..</a:t>
            </a:r>
          </a:p>
          <a:p>
            <a:pPr algn="just">
              <a:buFont typeface="Arial" pitchFamily="34" charset="0"/>
              <a:buChar char="•"/>
            </a:pPr>
            <a:endParaRPr lang="en-US" dirty="0" smtClean="0">
              <a:latin typeface="Calibri" pitchFamily="34" charset="0"/>
            </a:endParaRPr>
          </a:p>
          <a:p>
            <a:pPr algn="just"/>
            <a:r>
              <a:rPr lang="en-US" b="1" dirty="0" smtClean="0">
                <a:latin typeface="Calibri" pitchFamily="34" charset="0"/>
              </a:rPr>
              <a:t>Stage 4: </a:t>
            </a:r>
            <a:r>
              <a:rPr lang="en-US" b="1" dirty="0" smtClean="0">
                <a:solidFill>
                  <a:srgbClr val="FF0000"/>
                </a:solidFill>
                <a:latin typeface="Calibri" pitchFamily="34" charset="0"/>
              </a:rPr>
              <a:t>Prototype</a:t>
            </a:r>
            <a:r>
              <a:rPr lang="en-US" b="1" dirty="0" smtClean="0">
                <a:latin typeface="Calibri" pitchFamily="34" charset="0"/>
              </a:rPr>
              <a:t>—Start to Create Solutions</a:t>
            </a:r>
          </a:p>
          <a:p>
            <a:pPr algn="just">
              <a:buFont typeface="Arial" pitchFamily="34" charset="0"/>
              <a:buChar char="•"/>
            </a:pPr>
            <a:r>
              <a:rPr lang="en-US" dirty="0" smtClean="0">
                <a:latin typeface="Calibri" pitchFamily="34" charset="0"/>
              </a:rPr>
              <a:t>This is an experimental phase. The aim is to identify the best </a:t>
            </a:r>
            <a:r>
              <a:rPr lang="en-US" dirty="0" smtClean="0">
                <a:solidFill>
                  <a:srgbClr val="FF0000"/>
                </a:solidFill>
                <a:latin typeface="Calibri" pitchFamily="34" charset="0"/>
              </a:rPr>
              <a:t>possible solution for each problem found. </a:t>
            </a:r>
          </a:p>
          <a:p>
            <a:pPr algn="just">
              <a:buFont typeface="Arial" pitchFamily="34" charset="0"/>
              <a:buChar char="•"/>
            </a:pPr>
            <a:r>
              <a:rPr lang="en-US" dirty="0" smtClean="0">
                <a:latin typeface="Calibri" pitchFamily="34" charset="0"/>
              </a:rPr>
              <a:t>Your team should produce some inexpensive, scaled-down versions of the product (or specific features found within the product) to investigate the ideas you’ve generated. This could involve simply paper prototyping.</a:t>
            </a:r>
          </a:p>
          <a:p>
            <a:pPr algn="just">
              <a:buFont typeface="Arial" pitchFamily="34" charset="0"/>
              <a:buChar char="•"/>
            </a:pPr>
            <a:endParaRPr lang="en-US" dirty="0" smtClean="0">
              <a:latin typeface="Calibri" pitchFamily="34" charset="0"/>
            </a:endParaRPr>
          </a:p>
          <a:p>
            <a:pPr algn="just"/>
            <a:r>
              <a:rPr lang="en-US" b="1" dirty="0" smtClean="0">
                <a:latin typeface="Calibri" pitchFamily="34" charset="0"/>
              </a:rPr>
              <a:t>Stage 5: </a:t>
            </a:r>
            <a:r>
              <a:rPr lang="en-US" b="1" dirty="0" smtClean="0">
                <a:solidFill>
                  <a:srgbClr val="FF0000"/>
                </a:solidFill>
                <a:latin typeface="Calibri" pitchFamily="34" charset="0"/>
              </a:rPr>
              <a:t>Test</a:t>
            </a:r>
            <a:r>
              <a:rPr lang="en-US" b="1" dirty="0" smtClean="0">
                <a:latin typeface="Calibri" pitchFamily="34" charset="0"/>
              </a:rPr>
              <a:t>—Try Your Solutions Out</a:t>
            </a:r>
          </a:p>
          <a:p>
            <a:pPr algn="just">
              <a:buFont typeface="Arial" pitchFamily="34" charset="0"/>
              <a:buChar char="•"/>
            </a:pPr>
            <a:r>
              <a:rPr lang="en-US" dirty="0" smtClean="0">
                <a:latin typeface="Calibri" pitchFamily="34" charset="0"/>
              </a:rPr>
              <a:t>Evaluators rigorously test the prototypes. Although this is the final phase, design thinking is iterative: </a:t>
            </a:r>
            <a:r>
              <a:rPr lang="en-US" b="1" dirty="0" smtClean="0">
                <a:latin typeface="Calibri" pitchFamily="34" charset="0"/>
              </a:rPr>
              <a:t>Teams often use the results to </a:t>
            </a:r>
            <a:r>
              <a:rPr lang="en-US" b="1" i="1" dirty="0" smtClean="0">
                <a:latin typeface="Calibri" pitchFamily="34" charset="0"/>
              </a:rPr>
              <a:t>redefine </a:t>
            </a:r>
            <a:r>
              <a:rPr lang="en-US" b="1" dirty="0" smtClean="0">
                <a:latin typeface="Calibri" pitchFamily="34" charset="0"/>
              </a:rPr>
              <a:t>one or more further problems</a:t>
            </a:r>
            <a:r>
              <a:rPr lang="en-US" dirty="0" smtClean="0">
                <a:latin typeface="Calibri" pitchFamily="34" charset="0"/>
              </a:rPr>
              <a:t>. </a:t>
            </a:r>
          </a:p>
          <a:p>
            <a:pPr algn="just">
              <a:buFont typeface="Arial" pitchFamily="34" charset="0"/>
              <a:buChar char="•"/>
            </a:pPr>
            <a:r>
              <a:rPr lang="en-US" dirty="0" smtClean="0">
                <a:latin typeface="Calibri" pitchFamily="34" charset="0"/>
              </a:rPr>
              <a:t>So, you can return to previous stages to make further iterations, alterations and refinements – to find or rule out alternative solutions</a:t>
            </a:r>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The Five Stages of Design Thinking</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725233"/>
            <a:ext cx="10051983" cy="4202800"/>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a:xfrm>
            <a:off x="397404" y="265820"/>
            <a:ext cx="11360801" cy="763600"/>
          </a:xfrm>
        </p:spPr>
        <p:txBody>
          <a:bodyPr/>
          <a:lstStyle/>
          <a:p>
            <a:pPr algn="ctr"/>
            <a:r>
              <a:rPr lang="en-US" b="1" dirty="0" smtClean="0">
                <a:solidFill>
                  <a:srgbClr val="FF0000"/>
                </a:solidFill>
              </a:rPr>
              <a:t>Origin of Design Thinking</a:t>
            </a:r>
          </a:p>
        </p:txBody>
      </p:sp>
      <p:pic>
        <p:nvPicPr>
          <p:cNvPr id="2050" name="Picture 2"/>
          <p:cNvPicPr>
            <a:picLocks noChangeAspect="1" noChangeArrowheads="1"/>
          </p:cNvPicPr>
          <p:nvPr/>
        </p:nvPicPr>
        <p:blipFill>
          <a:blip r:embed="rId3"/>
          <a:srcRect t="4764" b="27183"/>
          <a:stretch>
            <a:fillRect/>
          </a:stretch>
        </p:blipFill>
        <p:spPr bwMode="auto">
          <a:xfrm>
            <a:off x="861804" y="1273790"/>
            <a:ext cx="10912981" cy="4799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725233"/>
            <a:ext cx="10051983" cy="4202800"/>
          </a:xfrm>
          <a:prstGeom prst="rect">
            <a:avLst/>
          </a:prstGeom>
          <a:noFill/>
          <a:ln>
            <a:noFill/>
          </a:ln>
        </p:spPr>
        <p:txBody>
          <a:bodyPr spcFirstLastPara="1" wrap="square" lIns="121897" tIns="60932" rIns="121897" bIns="60932" anchor="t" anchorCtr="0">
            <a:noAutofit/>
          </a:bodyPr>
          <a:lstStyle/>
          <a:p>
            <a:pPr algn="just">
              <a:buFont typeface="Arial" pitchFamily="34" charset="0"/>
              <a:buChar char="•"/>
            </a:pPr>
            <a:r>
              <a:rPr lang="en-US" dirty="0" smtClean="0"/>
              <a:t> </a:t>
            </a:r>
            <a:r>
              <a:rPr lang="en-US" dirty="0" smtClean="0">
                <a:latin typeface="Calibri" pitchFamily="34" charset="0"/>
              </a:rPr>
              <a:t>Design Thinking emerged from an exploration of </a:t>
            </a:r>
            <a:r>
              <a:rPr lang="en-US" dirty="0" smtClean="0">
                <a:solidFill>
                  <a:srgbClr val="FF0000"/>
                </a:solidFill>
                <a:latin typeface="Calibri" pitchFamily="34" charset="0"/>
              </a:rPr>
              <a:t>theory and practice</a:t>
            </a:r>
            <a:r>
              <a:rPr lang="en-US" dirty="0" smtClean="0">
                <a:latin typeface="Calibri" pitchFamily="34" charset="0"/>
              </a:rPr>
              <a:t>, in a range of disciplines and sciences, as a means of addressing the human, the technological and strategic </a:t>
            </a:r>
            <a:r>
              <a:rPr lang="en-US" dirty="0" smtClean="0">
                <a:solidFill>
                  <a:srgbClr val="FF0000"/>
                </a:solidFill>
                <a:latin typeface="Calibri" pitchFamily="34" charset="0"/>
              </a:rPr>
              <a:t>innovation needs of our time</a:t>
            </a:r>
            <a:r>
              <a:rPr lang="en-US" dirty="0" smtClean="0">
                <a:latin typeface="Calibri" pitchFamily="34" charset="0"/>
              </a:rPr>
              <a:t>.</a:t>
            </a:r>
          </a:p>
          <a:p>
            <a:pPr algn="just">
              <a:buFont typeface="Arial" pitchFamily="34" charset="0"/>
              <a:buChar char="•"/>
            </a:pPr>
            <a:endParaRPr lang="en-US" dirty="0" smtClean="0">
              <a:latin typeface="Calibri" pitchFamily="34" charset="0"/>
            </a:endParaRPr>
          </a:p>
          <a:p>
            <a:pPr algn="just">
              <a:buFont typeface="Arial" pitchFamily="34" charset="0"/>
              <a:buChar char="•"/>
            </a:pPr>
            <a:r>
              <a:rPr lang="en-US" dirty="0" smtClean="0">
                <a:latin typeface="Calibri" pitchFamily="34" charset="0"/>
              </a:rPr>
              <a:t>Design Thinking date back to the 50's and 60's, and struggled to grapple with the rapidly changing environment in those times.</a:t>
            </a:r>
          </a:p>
          <a:p>
            <a:pPr algn="just">
              <a:buFont typeface="Arial" pitchFamily="34" charset="0"/>
              <a:buChar char="•"/>
            </a:pPr>
            <a:endParaRPr lang="en-US" dirty="0" smtClean="0">
              <a:latin typeface="Calibri" pitchFamily="34" charset="0"/>
            </a:endParaRPr>
          </a:p>
          <a:p>
            <a:pPr algn="just">
              <a:buFont typeface="Arial" pitchFamily="34" charset="0"/>
              <a:buChar char="•"/>
            </a:pPr>
            <a:r>
              <a:rPr lang="en-US" dirty="0" smtClean="0">
                <a:latin typeface="Calibri" pitchFamily="34" charset="0"/>
              </a:rPr>
              <a:t>New approaches to solving complex problems had their roots in the </a:t>
            </a:r>
            <a:r>
              <a:rPr lang="en-US" dirty="0" smtClean="0">
                <a:solidFill>
                  <a:srgbClr val="FF0000"/>
                </a:solidFill>
                <a:latin typeface="Calibri" pitchFamily="34" charset="0"/>
              </a:rPr>
              <a:t>thinking applied to World War II</a:t>
            </a:r>
            <a:r>
              <a:rPr lang="en-US" dirty="0" smtClean="0">
                <a:latin typeface="Calibri" pitchFamily="34" charset="0"/>
              </a:rPr>
              <a:t>, an event that had a profound effect on strategic thinking in the modern world and fundamentally changed the way we apply ourselves to management, production and industrial design.</a:t>
            </a:r>
          </a:p>
          <a:p>
            <a:pPr>
              <a:buFont typeface="Wingdings" pitchFamily="2" charset="2"/>
              <a:buChar char="Ø"/>
            </a:pPr>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History Of Design Thinking</a:t>
            </a:r>
          </a:p>
        </p:txBody>
      </p:sp>
      <p:pic>
        <p:nvPicPr>
          <p:cNvPr id="4" name="Picture 2" descr="F:\SMVEC\IT\Design thinking\5808e22cb87ef.jpg"/>
          <p:cNvPicPr>
            <a:picLocks noChangeAspect="1" noChangeArrowheads="1"/>
          </p:cNvPicPr>
          <p:nvPr/>
        </p:nvPicPr>
        <p:blipFill>
          <a:blip r:embed="rId3"/>
          <a:srcRect/>
          <a:stretch>
            <a:fillRect/>
          </a:stretch>
        </p:blipFill>
        <p:spPr bwMode="auto">
          <a:xfrm>
            <a:off x="1790701" y="4699001"/>
            <a:ext cx="6729375" cy="1994024"/>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History Of Design Thinking</a:t>
            </a:r>
            <a:endParaRPr lang="en-US" dirty="0"/>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39</a:t>
            </a:fld>
            <a:endParaRPr lang="en-US">
              <a:solidFill>
                <a:srgbClr val="464653"/>
              </a:solidFill>
            </a:endParaRPr>
          </a:p>
        </p:txBody>
      </p:sp>
      <p:sp>
        <p:nvSpPr>
          <p:cNvPr id="5" name="Rectangle 4"/>
          <p:cNvSpPr/>
          <p:nvPr/>
        </p:nvSpPr>
        <p:spPr>
          <a:xfrm>
            <a:off x="731520" y="1386840"/>
            <a:ext cx="11003280" cy="4193071"/>
          </a:xfrm>
          <a:prstGeom prst="rect">
            <a:avLst/>
          </a:prstGeom>
        </p:spPr>
        <p:txBody>
          <a:bodyPr wrap="square">
            <a:spAutoFit/>
          </a:bodyPr>
          <a:lstStyle/>
          <a:p>
            <a:pPr algn="just">
              <a:lnSpc>
                <a:spcPct val="150000"/>
              </a:lnSpc>
            </a:pPr>
            <a:r>
              <a:rPr lang="en-US" sz="2000" dirty="0" smtClean="0"/>
              <a:t>The History of Design Thinking traces its origins back to the mid-20th century when academics and practitioners began to examine the creative strategies employed by designers. Rooted in architecture and industrial design, these strategies evolved into a systematic approach known as Design Thinking. This method </a:t>
            </a:r>
            <a:r>
              <a:rPr lang="en-US" sz="2000" dirty="0" err="1" smtClean="0"/>
              <a:t>prioritises</a:t>
            </a:r>
            <a:r>
              <a:rPr lang="en-US" sz="2000" dirty="0" smtClean="0"/>
              <a:t> empathy, collaboration, and experimentation in problem-solving. </a:t>
            </a:r>
          </a:p>
          <a:p>
            <a:pPr algn="just">
              <a:lnSpc>
                <a:spcPct val="150000"/>
              </a:lnSpc>
            </a:pPr>
            <a:endParaRPr lang="en-US" sz="2000" dirty="0" smtClean="0"/>
          </a:p>
          <a:p>
            <a:pPr algn="just">
              <a:lnSpc>
                <a:spcPct val="150000"/>
              </a:lnSpc>
            </a:pPr>
            <a:r>
              <a:rPr lang="en-US" sz="2000" dirty="0" smtClean="0"/>
              <a:t>Over the decades, it has transcended its original fields, influencing the business, technology, and education sectors. This evolution underscores the adaptability and relevance of Design Thinking. Read this blog to learn about the History of Design Thinking, its timeline, process, reasons for its popularity, and its future.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90000"/>
              </a:lnSpc>
            </a:pPr>
            <a:r>
              <a:rPr lang="en-US" sz="4000" b="1" dirty="0">
                <a:solidFill>
                  <a:srgbClr val="C00000"/>
                </a:solidFill>
              </a:rPr>
              <a:t>Text Books and References</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4</a:t>
            </a:fld>
            <a:endParaRPr lang="en-US" dirty="0">
              <a:solidFill>
                <a:srgbClr val="464653"/>
              </a:solidFill>
            </a:endParaRPr>
          </a:p>
        </p:txBody>
      </p:sp>
      <p:sp>
        <p:nvSpPr>
          <p:cNvPr id="4" name="Content Placeholder 3"/>
          <p:cNvSpPr>
            <a:spLocks noGrp="1"/>
          </p:cNvSpPr>
          <p:nvPr>
            <p:ph sz="quarter" idx="1"/>
          </p:nvPr>
        </p:nvSpPr>
        <p:spPr>
          <a:xfrm>
            <a:off x="441435" y="1219200"/>
            <a:ext cx="11342248" cy="4937760"/>
          </a:xfrm>
        </p:spPr>
        <p:txBody>
          <a:bodyPr>
            <a:normAutofit/>
          </a:bodyPr>
          <a:lstStyle/>
          <a:p>
            <a:r>
              <a:rPr lang="en-US" b="1" dirty="0"/>
              <a:t>Text Books:</a:t>
            </a:r>
            <a:endParaRPr lang="en-US" dirty="0"/>
          </a:p>
          <a:p>
            <a:pPr lvl="1"/>
            <a:r>
              <a:rPr lang="en-US" sz="2200" b="1" dirty="0" smtClean="0">
                <a:solidFill>
                  <a:srgbClr val="008000"/>
                </a:solidFill>
              </a:rPr>
              <a:t>Change by design, Tim Brown, Harper </a:t>
            </a:r>
            <a:r>
              <a:rPr lang="en-US" sz="2200" b="1" dirty="0" err="1" smtClean="0">
                <a:solidFill>
                  <a:srgbClr val="008000"/>
                </a:solidFill>
              </a:rPr>
              <a:t>Bollins</a:t>
            </a:r>
            <a:r>
              <a:rPr lang="en-US" sz="2200" b="1" dirty="0" smtClean="0">
                <a:solidFill>
                  <a:srgbClr val="008000"/>
                </a:solidFill>
              </a:rPr>
              <a:t>(2009)</a:t>
            </a:r>
            <a:endParaRPr lang="en-IN" sz="2200" b="1" dirty="0" smtClean="0">
              <a:solidFill>
                <a:srgbClr val="008000"/>
              </a:solidFill>
            </a:endParaRPr>
          </a:p>
          <a:p>
            <a:pPr lvl="1"/>
            <a:r>
              <a:rPr lang="en-US" sz="2200" b="1" dirty="0" smtClean="0">
                <a:solidFill>
                  <a:srgbClr val="008000"/>
                </a:solidFill>
              </a:rPr>
              <a:t>Design thinking in the Class Room by David Lee, </a:t>
            </a:r>
            <a:r>
              <a:rPr lang="en-US" sz="2200" b="1" dirty="0" err="1" smtClean="0">
                <a:solidFill>
                  <a:srgbClr val="008000"/>
                </a:solidFill>
              </a:rPr>
              <a:t>Ulyssespress</a:t>
            </a:r>
            <a:r>
              <a:rPr lang="en-US" sz="2200" b="1" dirty="0" smtClean="0">
                <a:solidFill>
                  <a:srgbClr val="008000"/>
                </a:solidFill>
              </a:rPr>
              <a:t>.</a:t>
            </a:r>
            <a:endParaRPr lang="en-IN" sz="2200" b="1" dirty="0" smtClean="0">
              <a:solidFill>
                <a:srgbClr val="008000"/>
              </a:solidFill>
            </a:endParaRPr>
          </a:p>
          <a:p>
            <a:pPr lvl="1"/>
            <a:r>
              <a:rPr lang="en-US" sz="2200" b="1" dirty="0" smtClean="0">
                <a:solidFill>
                  <a:srgbClr val="008000"/>
                </a:solidFill>
              </a:rPr>
              <a:t>Product Design and Manufacturing by A.K. </a:t>
            </a:r>
            <a:r>
              <a:rPr lang="en-US" sz="2200" b="1" dirty="0" err="1" smtClean="0">
                <a:solidFill>
                  <a:srgbClr val="008000"/>
                </a:solidFill>
              </a:rPr>
              <a:t>Chitale</a:t>
            </a:r>
            <a:r>
              <a:rPr lang="en-US" sz="2200" b="1" dirty="0" smtClean="0">
                <a:solidFill>
                  <a:srgbClr val="008000"/>
                </a:solidFill>
              </a:rPr>
              <a:t> and R.C. Gupta, </a:t>
            </a:r>
            <a:r>
              <a:rPr lang="en-US" sz="2200" b="1" dirty="0" err="1" smtClean="0">
                <a:solidFill>
                  <a:srgbClr val="008000"/>
                </a:solidFill>
              </a:rPr>
              <a:t>PrenticeHall</a:t>
            </a:r>
            <a:endParaRPr lang="en-US" sz="2200" b="1" dirty="0">
              <a:solidFill>
                <a:srgbClr val="008000"/>
              </a:solidFill>
            </a:endParaRPr>
          </a:p>
          <a:p>
            <a:r>
              <a:rPr lang="en-US" b="1" dirty="0" smtClean="0"/>
              <a:t>Reference </a:t>
            </a:r>
            <a:r>
              <a:rPr lang="en-US" b="1" dirty="0"/>
              <a:t>Books:</a:t>
            </a:r>
          </a:p>
          <a:p>
            <a:pPr lvl="1" algn="just"/>
            <a:r>
              <a:rPr lang="en-IN" sz="2177" b="1" dirty="0" smtClean="0">
                <a:solidFill>
                  <a:srgbClr val="008000"/>
                </a:solidFill>
              </a:rPr>
              <a:t>Design the Future , by </a:t>
            </a:r>
            <a:r>
              <a:rPr lang="en-IN" sz="2177" b="1" dirty="0" err="1" smtClean="0">
                <a:solidFill>
                  <a:srgbClr val="008000"/>
                </a:solidFill>
              </a:rPr>
              <a:t>Shrrutin</a:t>
            </a:r>
            <a:r>
              <a:rPr lang="en-IN" sz="2177" b="1" dirty="0" smtClean="0">
                <a:solidFill>
                  <a:srgbClr val="008000"/>
                </a:solidFill>
              </a:rPr>
              <a:t> N </a:t>
            </a:r>
            <a:r>
              <a:rPr lang="en-IN" sz="2177" b="1" dirty="0" err="1" smtClean="0">
                <a:solidFill>
                  <a:srgbClr val="008000"/>
                </a:solidFill>
              </a:rPr>
              <a:t>Shetty</a:t>
            </a:r>
            <a:r>
              <a:rPr lang="en-IN" sz="2177" b="1" dirty="0" smtClean="0">
                <a:solidFill>
                  <a:srgbClr val="008000"/>
                </a:solidFill>
              </a:rPr>
              <a:t> , </a:t>
            </a:r>
            <a:r>
              <a:rPr lang="en-IN" sz="2177" b="1" dirty="0" err="1" smtClean="0">
                <a:solidFill>
                  <a:srgbClr val="008000"/>
                </a:solidFill>
              </a:rPr>
              <a:t>NortonPress</a:t>
            </a:r>
            <a:endParaRPr lang="en-IN" sz="2177" b="1" dirty="0" smtClean="0">
              <a:solidFill>
                <a:srgbClr val="008000"/>
              </a:solidFill>
            </a:endParaRPr>
          </a:p>
          <a:p>
            <a:pPr lvl="1" algn="just"/>
            <a:r>
              <a:rPr lang="en-IN" sz="2177" b="1" dirty="0" smtClean="0">
                <a:solidFill>
                  <a:srgbClr val="008000"/>
                </a:solidFill>
              </a:rPr>
              <a:t>Universal principles of design- William </a:t>
            </a:r>
            <a:r>
              <a:rPr lang="en-IN" sz="2177" b="1" dirty="0" err="1" smtClean="0">
                <a:solidFill>
                  <a:srgbClr val="008000"/>
                </a:solidFill>
              </a:rPr>
              <a:t>lidwell</a:t>
            </a:r>
            <a:r>
              <a:rPr lang="en-IN" sz="2177" b="1" dirty="0" smtClean="0">
                <a:solidFill>
                  <a:srgbClr val="008000"/>
                </a:solidFill>
              </a:rPr>
              <a:t>, </a:t>
            </a:r>
            <a:r>
              <a:rPr lang="en-IN" sz="2177" b="1" dirty="0" err="1" smtClean="0">
                <a:solidFill>
                  <a:srgbClr val="008000"/>
                </a:solidFill>
              </a:rPr>
              <a:t>kritina</a:t>
            </a:r>
            <a:r>
              <a:rPr lang="en-IN" sz="2177" b="1" dirty="0" smtClean="0">
                <a:solidFill>
                  <a:srgbClr val="008000"/>
                </a:solidFill>
              </a:rPr>
              <a:t> </a:t>
            </a:r>
            <a:r>
              <a:rPr lang="en-IN" sz="2177" b="1" dirty="0" err="1" smtClean="0">
                <a:solidFill>
                  <a:srgbClr val="008000"/>
                </a:solidFill>
              </a:rPr>
              <a:t>holden</a:t>
            </a:r>
            <a:r>
              <a:rPr lang="en-IN" sz="2177" b="1" dirty="0" smtClean="0">
                <a:solidFill>
                  <a:srgbClr val="008000"/>
                </a:solidFill>
              </a:rPr>
              <a:t>, </a:t>
            </a:r>
            <a:r>
              <a:rPr lang="en-IN" sz="2177" b="1" dirty="0" err="1" smtClean="0">
                <a:solidFill>
                  <a:srgbClr val="008000"/>
                </a:solidFill>
              </a:rPr>
              <a:t>Jillbutter</a:t>
            </a:r>
            <a:r>
              <a:rPr lang="en-IN" sz="2177" b="1" dirty="0" smtClean="0">
                <a:solidFill>
                  <a:srgbClr val="008000"/>
                </a:solidFill>
              </a:rPr>
              <a:t>.</a:t>
            </a:r>
          </a:p>
          <a:p>
            <a:pPr lvl="1" algn="just"/>
            <a:r>
              <a:rPr lang="en-IN" sz="2177" b="1" dirty="0" smtClean="0">
                <a:solidFill>
                  <a:srgbClr val="008000"/>
                </a:solidFill>
              </a:rPr>
              <a:t>The era of open innovation –</a:t>
            </a:r>
            <a:r>
              <a:rPr lang="en-IN" sz="2177" b="1" dirty="0" err="1" smtClean="0">
                <a:solidFill>
                  <a:srgbClr val="008000"/>
                </a:solidFill>
              </a:rPr>
              <a:t>chesbrough.H</a:t>
            </a:r>
            <a:endParaRPr lang="en-IN" sz="2177" b="1" dirty="0" smtClean="0">
              <a:solidFill>
                <a:srgbClr val="008000"/>
              </a:solidFill>
            </a:endParaRPr>
          </a:p>
          <a:p>
            <a:r>
              <a:rPr lang="en-US" b="1" dirty="0" smtClean="0"/>
              <a:t>Websites</a:t>
            </a:r>
            <a:r>
              <a:rPr lang="en-US" b="1" dirty="0"/>
              <a:t>:</a:t>
            </a:r>
            <a:endParaRPr lang="en-US" dirty="0"/>
          </a:p>
          <a:p>
            <a:pPr lvl="1"/>
            <a:r>
              <a:rPr lang="en-US" sz="2177" b="1" dirty="0" smtClean="0">
                <a:solidFill>
                  <a:srgbClr val="008000"/>
                </a:solidFill>
              </a:rPr>
              <a:t>https://drive.google.com/file/d/1cplqb1eOWnoNMhFWNP8TyYLF2qHdGY_K/view</a:t>
            </a:r>
          </a:p>
          <a:p>
            <a:pPr lvl="1"/>
            <a:r>
              <a:rPr lang="en-US" sz="2177" b="1" dirty="0" smtClean="0">
                <a:solidFill>
                  <a:srgbClr val="008000"/>
                </a:solidFill>
              </a:rPr>
              <a:t>https://nptel.ac.in/courses/110/106/110106124/#</a:t>
            </a:r>
            <a:endParaRPr lang="en-US" sz="2177" b="1" dirty="0">
              <a:solidFill>
                <a:srgbClr val="008000"/>
              </a:solidFill>
            </a:endParaRPr>
          </a:p>
        </p:txBody>
      </p:sp>
    </p:spTree>
    <p:extLst>
      <p:ext uri="{BB962C8B-B14F-4D97-AF65-F5344CB8AC3E}">
        <p14:creationId xmlns:p14="http://schemas.microsoft.com/office/powerpoint/2010/main" xmlns="" val="2125606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The roots of Design Thinking </a:t>
            </a:r>
            <a:endParaRPr lang="en-US" dirty="0"/>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40</a:t>
            </a:fld>
            <a:endParaRPr lang="en-US">
              <a:solidFill>
                <a:srgbClr val="464653"/>
              </a:solidFill>
            </a:endParaRPr>
          </a:p>
        </p:txBody>
      </p:sp>
      <p:sp>
        <p:nvSpPr>
          <p:cNvPr id="5" name="Rectangle 4"/>
          <p:cNvSpPr/>
          <p:nvPr/>
        </p:nvSpPr>
        <p:spPr>
          <a:xfrm>
            <a:off x="731520" y="1386840"/>
            <a:ext cx="11003280" cy="4555093"/>
          </a:xfrm>
          <a:prstGeom prst="rect">
            <a:avLst/>
          </a:prstGeom>
        </p:spPr>
        <p:txBody>
          <a:bodyPr wrap="square">
            <a:spAutoFit/>
          </a:bodyPr>
          <a:lstStyle/>
          <a:p>
            <a:pPr algn="just"/>
            <a:r>
              <a:rPr lang="en-US" sz="2000" dirty="0" smtClean="0"/>
              <a:t>The early insights of Design Thinking date back to the early 50s and 60s when people started studying Design Reasoning and Design Methodology. However, these are often associated with the context of ancient architecture and engineering, which were limited to implementing complex scientific ideas into practical life.   </a:t>
            </a:r>
          </a:p>
          <a:p>
            <a:pPr algn="just"/>
            <a:endParaRPr lang="en-US" sz="2000" dirty="0" smtClean="0"/>
          </a:p>
          <a:p>
            <a:pPr algn="just"/>
            <a:r>
              <a:rPr lang="en-US" sz="2000" dirty="0" smtClean="0"/>
              <a:t>Design Thinking is much more than just a process; it is a mindset that encourages the relentless pursuit of understanding, creativity, and innovation. By placing human needs at the heart of the problem-solving journey, Design Thinking empowers individuals and teams to generate transformative solutions that have a lasting impact on society. </a:t>
            </a:r>
          </a:p>
          <a:p>
            <a:pPr algn="just"/>
            <a:endParaRPr lang="en-US" sz="2000" dirty="0" smtClean="0"/>
          </a:p>
          <a:p>
            <a:pPr algn="just"/>
            <a:r>
              <a:rPr lang="en-US" sz="2000" dirty="0" smtClean="0"/>
              <a:t>Even though it is nearly impossible to figure out all the aspects that led to the birth of Design Theory and how it functions, it is widely believed that strategic thinking took a giant leap after the Second World War. </a:t>
            </a:r>
          </a:p>
          <a:p>
            <a:pPr algn="just">
              <a:lnSpc>
                <a:spcPct val="150000"/>
              </a:lnSpc>
            </a:pP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Timeline of Design Thinking </a:t>
            </a:r>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41</a:t>
            </a:fld>
            <a:endParaRPr lang="en-US">
              <a:solidFill>
                <a:srgbClr val="464653"/>
              </a:solidFill>
            </a:endParaRPr>
          </a:p>
        </p:txBody>
      </p:sp>
      <p:sp>
        <p:nvSpPr>
          <p:cNvPr id="5" name="Rectangle 4"/>
          <p:cNvSpPr/>
          <p:nvPr/>
        </p:nvSpPr>
        <p:spPr>
          <a:xfrm>
            <a:off x="731520" y="1386840"/>
            <a:ext cx="11003280" cy="4708981"/>
          </a:xfrm>
          <a:prstGeom prst="rect">
            <a:avLst/>
          </a:prstGeom>
        </p:spPr>
        <p:txBody>
          <a:bodyPr wrap="square">
            <a:spAutoFit/>
          </a:bodyPr>
          <a:lstStyle/>
          <a:p>
            <a:pPr algn="just"/>
            <a:r>
              <a:rPr lang="en-US" sz="2000" b="1" dirty="0" smtClean="0">
                <a:solidFill>
                  <a:srgbClr val="FF0000"/>
                </a:solidFill>
              </a:rPr>
              <a:t>1960s</a:t>
            </a:r>
            <a:r>
              <a:rPr lang="en-US" sz="2000" dirty="0" smtClean="0">
                <a:solidFill>
                  <a:srgbClr val="FF0000"/>
                </a:solidFill>
              </a:rPr>
              <a:t> </a:t>
            </a:r>
          </a:p>
          <a:p>
            <a:pPr algn="just"/>
            <a:r>
              <a:rPr lang="en-US" sz="2000" dirty="0" smtClean="0"/>
              <a:t>In the 1960s, designers applied scientific methodology to understand design functions and influences. Nigel Cross's paper explores the struggle between design discipline and design science, aiming to make design scientific and rational.   </a:t>
            </a:r>
          </a:p>
          <a:p>
            <a:pPr algn="just"/>
            <a:r>
              <a:rPr lang="en-US" sz="2000" dirty="0" smtClean="0"/>
              <a:t>In the early days, it was known as participatory methodology. Before the label was given to this method by subsequent innovations in design, it was primarily used in urban planning and designing. </a:t>
            </a:r>
          </a:p>
          <a:p>
            <a:pPr algn="just"/>
            <a:endParaRPr lang="en-US" sz="2000" b="1" dirty="0" smtClean="0"/>
          </a:p>
          <a:p>
            <a:pPr algn="just"/>
            <a:endParaRPr lang="en-US" sz="2000" b="1" dirty="0" smtClean="0"/>
          </a:p>
          <a:p>
            <a:pPr algn="just"/>
            <a:r>
              <a:rPr lang="en-US" sz="2000" b="1" dirty="0" smtClean="0">
                <a:solidFill>
                  <a:srgbClr val="FF0000"/>
                </a:solidFill>
              </a:rPr>
              <a:t>1970s</a:t>
            </a:r>
            <a:r>
              <a:rPr lang="en-US" sz="2000" dirty="0" smtClean="0">
                <a:solidFill>
                  <a:srgbClr val="FF0000"/>
                </a:solidFill>
              </a:rPr>
              <a:t> </a:t>
            </a:r>
          </a:p>
          <a:p>
            <a:pPr algn="just"/>
            <a:r>
              <a:rPr lang="en-US" sz="2000" dirty="0" smtClean="0"/>
              <a:t>Herbert A. Simon, a Nobel Prize laureate, introduced design as a 'way of thinking' in his book, The Sciences of the Artificial. He introduced Design Thinking principles, including rapid prototyping and observation, which are core to modern design and entrepreneurial processes.  </a:t>
            </a:r>
          </a:p>
          <a:p>
            <a:pPr algn="just"/>
            <a:r>
              <a:rPr lang="en-US" sz="2000" dirty="0" smtClean="0"/>
              <a:t>As participatory methodology developed throughout the 70s, it grew to be considered an interdisciplinary interaction design language. Science has inspired many methods in participatory design, such as usability testing across the departments, including role-playing, prototyping and mock-ups.     </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Timeline of Design Thinking</a:t>
            </a:r>
            <a:endParaRPr lang="en-US" dirty="0"/>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42</a:t>
            </a:fld>
            <a:endParaRPr lang="en-US">
              <a:solidFill>
                <a:srgbClr val="464653"/>
              </a:solidFill>
            </a:endParaRPr>
          </a:p>
        </p:txBody>
      </p:sp>
      <p:sp>
        <p:nvSpPr>
          <p:cNvPr id="5" name="Rectangle 4"/>
          <p:cNvSpPr/>
          <p:nvPr/>
        </p:nvSpPr>
        <p:spPr>
          <a:xfrm>
            <a:off x="731520" y="1386840"/>
            <a:ext cx="11003280" cy="5170646"/>
          </a:xfrm>
          <a:prstGeom prst="rect">
            <a:avLst/>
          </a:prstGeom>
        </p:spPr>
        <p:txBody>
          <a:bodyPr wrap="square">
            <a:spAutoFit/>
          </a:bodyPr>
          <a:lstStyle/>
          <a:p>
            <a:pPr algn="just">
              <a:lnSpc>
                <a:spcPct val="150000"/>
              </a:lnSpc>
            </a:pPr>
            <a:r>
              <a:rPr lang="en-US" sz="2000" b="1" dirty="0" smtClean="0"/>
              <a:t>1980s</a:t>
            </a:r>
            <a:r>
              <a:rPr lang="en-US" sz="2000" dirty="0" smtClean="0"/>
              <a:t> </a:t>
            </a:r>
          </a:p>
          <a:p>
            <a:pPr algn="just">
              <a:lnSpc>
                <a:spcPct val="150000"/>
              </a:lnSpc>
            </a:pPr>
            <a:r>
              <a:rPr lang="en-US" sz="2000" dirty="0" smtClean="0"/>
              <a:t>In 1982, Nigel Cross's "</a:t>
            </a:r>
            <a:r>
              <a:rPr lang="en-US" sz="2000" dirty="0" err="1" smtClean="0"/>
              <a:t>Designerly</a:t>
            </a:r>
            <a:r>
              <a:rPr lang="en-US" sz="2000" dirty="0" smtClean="0"/>
              <a:t> Ways of Knowing" paper compared designers' problem-solving processes to non-design-related solutions in everyday life. Brian Lawson, Emeritus Professor at the University of Sheffield, discussed insights from tests comparing methods scientists and architects use to solve ambiguous problems. </a:t>
            </a:r>
          </a:p>
          <a:p>
            <a:pPr algn="just">
              <a:lnSpc>
                <a:spcPct val="150000"/>
              </a:lnSpc>
            </a:pPr>
            <a:endParaRPr lang="en-US" sz="2000" b="1" dirty="0" smtClean="0"/>
          </a:p>
          <a:p>
            <a:pPr algn="just">
              <a:lnSpc>
                <a:spcPct val="150000"/>
              </a:lnSpc>
            </a:pPr>
            <a:r>
              <a:rPr lang="en-US" sz="2000" b="1" dirty="0" smtClean="0"/>
              <a:t>1990s</a:t>
            </a:r>
            <a:r>
              <a:rPr lang="en-US" sz="2000" dirty="0" smtClean="0"/>
              <a:t> </a:t>
            </a:r>
          </a:p>
          <a:p>
            <a:pPr algn="just">
              <a:lnSpc>
                <a:spcPct val="150000"/>
              </a:lnSpc>
            </a:pPr>
            <a:r>
              <a:rPr lang="en-US" sz="2000" dirty="0" smtClean="0"/>
              <a:t>IDEO, a global design and innovation company, introduced Design Thinking to the mainstream, creating customer-friendly terminology and toolkits. Richard Buchanan, Head of Design at Carnegie Mellon University, discusses its origins and how sciences evolved into specializations. Design Thinking integrates </a:t>
            </a:r>
            <a:r>
              <a:rPr lang="en-US" sz="2000" dirty="0" err="1" smtClean="0"/>
              <a:t>specialised</a:t>
            </a:r>
            <a:r>
              <a:rPr lang="en-US" sz="2000" dirty="0" smtClean="0"/>
              <a:t> fields of knowledge to address global problems from a holistic perspective. </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Timeline of Design Thinking</a:t>
            </a:r>
            <a:endParaRPr lang="en-US" dirty="0"/>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43</a:t>
            </a:fld>
            <a:endParaRPr lang="en-US">
              <a:solidFill>
                <a:srgbClr val="464653"/>
              </a:solidFill>
            </a:endParaRPr>
          </a:p>
        </p:txBody>
      </p:sp>
      <p:sp>
        <p:nvSpPr>
          <p:cNvPr id="5" name="Rectangle 4"/>
          <p:cNvSpPr/>
          <p:nvPr/>
        </p:nvSpPr>
        <p:spPr>
          <a:xfrm>
            <a:off x="396240" y="1203960"/>
            <a:ext cx="11216640" cy="5324535"/>
          </a:xfrm>
          <a:prstGeom prst="rect">
            <a:avLst/>
          </a:prstGeom>
        </p:spPr>
        <p:txBody>
          <a:bodyPr wrap="square">
            <a:spAutoFit/>
          </a:bodyPr>
          <a:lstStyle/>
          <a:p>
            <a:pPr algn="just"/>
            <a:r>
              <a:rPr lang="en-US" sz="2000" b="1" dirty="0" smtClean="0"/>
              <a:t>2000s</a:t>
            </a:r>
            <a:r>
              <a:rPr lang="en-US" sz="2000" dirty="0" smtClean="0"/>
              <a:t> </a:t>
            </a:r>
          </a:p>
          <a:p>
            <a:pPr algn="just"/>
            <a:r>
              <a:rPr lang="en-US" sz="2000" dirty="0" smtClean="0"/>
              <a:t>David Kelley founded Stanford's </a:t>
            </a:r>
            <a:r>
              <a:rPr lang="en-US" sz="2000" dirty="0" err="1" smtClean="0"/>
              <a:t>Hasso</a:t>
            </a:r>
            <a:r>
              <a:rPr lang="en-US" sz="2000" dirty="0" smtClean="0"/>
              <a:t> </a:t>
            </a:r>
            <a:r>
              <a:rPr lang="en-US" sz="2000" dirty="0" err="1" smtClean="0"/>
              <a:t>Plattner</a:t>
            </a:r>
            <a:r>
              <a:rPr lang="en-US" sz="2000" dirty="0" smtClean="0"/>
              <a:t> Institute of Design, which focuses on Design Thinking development and implementation. The Design Thinking movement was rapidly gaining ground, with pioneers like IDEO and the design schools paving the way for others. Universities, business schools, and companies have adopted the methodology, sometimes re-interpreting it to suit their context or brand values. </a:t>
            </a:r>
          </a:p>
          <a:p>
            <a:pPr algn="just"/>
            <a:r>
              <a:rPr lang="en-US" sz="2000" b="1" dirty="0" smtClean="0"/>
              <a:t>Present day</a:t>
            </a:r>
            <a:r>
              <a:rPr lang="en-US" sz="2000" dirty="0" smtClean="0"/>
              <a:t> </a:t>
            </a:r>
          </a:p>
          <a:p>
            <a:pPr algn="just"/>
            <a:r>
              <a:rPr lang="en-US" sz="2000" dirty="0" smtClean="0"/>
              <a:t>The Industrial Revolution and World War II both stretched our understanding of what was technologically feasible. Due to the immense social changes at the time, engineers, architects, industrial designers, and cognitive scientists started to focus their research on problem-solving. </a:t>
            </a:r>
          </a:p>
          <a:p>
            <a:pPr algn="just"/>
            <a:endParaRPr lang="en-US" sz="2000" dirty="0" smtClean="0"/>
          </a:p>
          <a:p>
            <a:pPr algn="just"/>
            <a:r>
              <a:rPr lang="en-US" sz="2000" dirty="0" smtClean="0"/>
              <a:t>From the 50s and 60s onward, Design Thinking emerged, or perhaps, converted the technique by infusing the period's strategic, technological, and human needs. It evolved gradually over five decades only to become the prominent innovation methodology of modern times.  </a:t>
            </a:r>
          </a:p>
          <a:p>
            <a:pPr algn="just"/>
            <a:endParaRPr lang="en-US" sz="2000" dirty="0" smtClean="0"/>
          </a:p>
          <a:p>
            <a:pPr algn="just"/>
            <a:r>
              <a:rPr lang="en-US" sz="2000" dirty="0" smtClean="0"/>
              <a:t>It keeps on exploding and enriching by those at the front end contributing to the research and development. Design Thinking is still being improved by people at the forefront of research and development and is gaining ground across many industries. </a:t>
            </a: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Future of Design Thinking</a:t>
            </a:r>
            <a:endParaRPr lang="en-US" dirty="0"/>
          </a:p>
        </p:txBody>
      </p:sp>
      <p:sp>
        <p:nvSpPr>
          <p:cNvPr id="3" name="Slide Number Placeholder 2"/>
          <p:cNvSpPr>
            <a:spLocks noGrp="1"/>
          </p:cNvSpPr>
          <p:nvPr>
            <p:ph type="sldNum" sz="quarter" idx="12"/>
          </p:nvPr>
        </p:nvSpPr>
        <p:spPr/>
        <p:txBody>
          <a:bodyPr/>
          <a:lstStyle/>
          <a:p>
            <a:fld id="{6B2B4670-F689-40C5-A733-CEE5E84C3D4A}" type="slidenum">
              <a:rPr lang="en-US" smtClean="0">
                <a:solidFill>
                  <a:srgbClr val="464653"/>
                </a:solidFill>
              </a:rPr>
              <a:pPr/>
              <a:t>44</a:t>
            </a:fld>
            <a:endParaRPr lang="en-US">
              <a:solidFill>
                <a:srgbClr val="464653"/>
              </a:solidFill>
            </a:endParaRPr>
          </a:p>
        </p:txBody>
      </p:sp>
      <p:sp>
        <p:nvSpPr>
          <p:cNvPr id="5" name="Rectangle 4"/>
          <p:cNvSpPr/>
          <p:nvPr/>
        </p:nvSpPr>
        <p:spPr>
          <a:xfrm>
            <a:off x="731520" y="1219200"/>
            <a:ext cx="11003280" cy="5386090"/>
          </a:xfrm>
          <a:prstGeom prst="rect">
            <a:avLst/>
          </a:prstGeom>
        </p:spPr>
        <p:txBody>
          <a:bodyPr wrap="square">
            <a:spAutoFit/>
          </a:bodyPr>
          <a:lstStyle/>
          <a:p>
            <a:pPr algn="just"/>
            <a:r>
              <a:rPr lang="en-US" dirty="0" smtClean="0"/>
              <a:t>Design Thinking is a part of creative thinking and problem-solving. Many people believe that Design Thinking is only for designers. However, that is not true. Anyone who wants to be more creative and innovative can use Design Thinking as a tool. </a:t>
            </a:r>
          </a:p>
          <a:p>
            <a:pPr algn="just"/>
            <a:endParaRPr lang="en-US" dirty="0" smtClean="0"/>
          </a:p>
          <a:p>
            <a:pPr algn="just"/>
            <a:r>
              <a:rPr lang="en-US" dirty="0" smtClean="0"/>
              <a:t>Modern science and rapid technological changes can turn around the future of Design Thinking. It will continue to evolve and be used across different domains to create new products and services with an enriched user experience.  </a:t>
            </a:r>
          </a:p>
          <a:p>
            <a:pPr algn="just"/>
            <a:endParaRPr lang="en-US" dirty="0" smtClean="0"/>
          </a:p>
          <a:p>
            <a:pPr algn="just"/>
            <a:r>
              <a:rPr lang="en-US" dirty="0" smtClean="0"/>
              <a:t>All facets of the economies and industries across domains have embraced Design Thinking. But software development, where the destination may be unclear at first and tweaks are frequently needed, is where it finds its most significant application. This unconventional method of producing creative products works more effectively when addressing vague and unidentified difficulties. These stages are a journey towards an objective rather than being inherently hierarchical or linear. Despite being relatively new to the business, designers have always used this approach naturally.  </a:t>
            </a:r>
          </a:p>
          <a:p>
            <a:pPr algn="just"/>
            <a:endParaRPr lang="en-US" dirty="0" smtClean="0"/>
          </a:p>
          <a:p>
            <a:pPr algn="just"/>
            <a:r>
              <a:rPr lang="en-US" dirty="0" smtClean="0"/>
              <a:t>Integrating Artificial Intelligence and Machine Learning can unlock new avenues for Design Thinkers. The future of Design Thinking lies in its capacity to help people solve even more complex problems in the best creative way possible. As problems in the world become more complex, there will be a need for people who can think outside the box.</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472440" y="1295400"/>
            <a:ext cx="11292840" cy="4985980"/>
          </a:xfrm>
          <a:prstGeom prst="rect">
            <a:avLst/>
          </a:prstGeom>
        </p:spPr>
        <p:txBody>
          <a:bodyPr wrap="square">
            <a:spAutoFit/>
          </a:bodyPr>
          <a:lstStyle/>
          <a:p>
            <a:pPr algn="just"/>
            <a:r>
              <a:rPr lang="en-US" sz="2000" dirty="0" smtClean="0"/>
              <a:t>It is a Design Thinking tool that involves empathy and is a part of what the company calls its immersion initiative. Each fiscal quarter, design people from the </a:t>
            </a:r>
            <a:r>
              <a:rPr lang="en-US" sz="2000" dirty="0" err="1" smtClean="0"/>
              <a:t>UberEATS</a:t>
            </a:r>
            <a:r>
              <a:rPr lang="en-US" sz="2000" dirty="0" smtClean="0"/>
              <a:t> team visit one of their operating cities to deep dive into its food culture. After studying the logistical difficulties, transportation issues, speaking with delivery partners, restaurants, and consumers, they eat. Design Thinking: From Insights to Viability course</a:t>
            </a:r>
          </a:p>
          <a:p>
            <a:pPr algn="just"/>
            <a:endParaRPr lang="en-US" sz="2000" dirty="0" smtClean="0"/>
          </a:p>
          <a:p>
            <a:pPr algn="just" fontAlgn="base"/>
            <a:r>
              <a:rPr lang="en-US" sz="2000" b="1" dirty="0" smtClean="0"/>
              <a:t>What is Design Thinking?</a:t>
            </a:r>
          </a:p>
          <a:p>
            <a:pPr algn="just" fontAlgn="base"/>
            <a:r>
              <a:rPr lang="en-US" sz="2000" dirty="0" smtClean="0"/>
              <a:t>Design thinking in layman’s language is the best new way of organizing work. Some call it a social technology that has revolutionized how business management systems work. </a:t>
            </a:r>
          </a:p>
          <a:p>
            <a:pPr algn="just" fontAlgn="base"/>
            <a:endParaRPr lang="en-US" sz="2000" dirty="0" smtClean="0"/>
          </a:p>
          <a:p>
            <a:pPr algn="just" fontAlgn="base"/>
            <a:r>
              <a:rPr lang="en-US" sz="2000" dirty="0" smtClean="0"/>
              <a:t>It involves solving problems by building products that cater to the customer’s needs. The process keeps the end-user in the front-back-center at every stage of creation, right from the time the idea happens to the product delivery.</a:t>
            </a:r>
          </a:p>
          <a:p>
            <a:pPr algn="just" fontAlgn="base"/>
            <a:endParaRPr lang="en-US" sz="2000" dirty="0" smtClean="0"/>
          </a:p>
          <a:p>
            <a:pPr algn="just" fontAlgn="base"/>
            <a:r>
              <a:rPr lang="en-US" sz="2000" dirty="0" smtClean="0"/>
              <a:t>Design thinking is not industry-specific and can be applied to any problem and help streamline a business process with simplicity.</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594360" y="1258788"/>
            <a:ext cx="10820400" cy="4801314"/>
          </a:xfrm>
          <a:prstGeom prst="rect">
            <a:avLst/>
          </a:prstGeom>
        </p:spPr>
        <p:txBody>
          <a:bodyPr wrap="square">
            <a:spAutoFit/>
          </a:bodyPr>
          <a:lstStyle/>
          <a:p>
            <a:pPr algn="just" fontAlgn="base"/>
            <a:r>
              <a:rPr lang="en-US" dirty="0" smtClean="0"/>
              <a:t>Since Design Thinking owes its popularity to being customer-centric, the tools used in the process (from creating to delivering products/ services) are also life-sensitive.</a:t>
            </a:r>
          </a:p>
          <a:p>
            <a:pPr algn="just" fontAlgn="base"/>
            <a:r>
              <a:rPr lang="en-US" dirty="0" smtClean="0"/>
              <a:t>Let’s take a look at some of these tools to understand them better.</a:t>
            </a:r>
          </a:p>
          <a:p>
            <a:pPr algn="just" fontAlgn="base"/>
            <a:r>
              <a:rPr lang="en-US" b="1" dirty="0" smtClean="0"/>
              <a:t>1. Immersion</a:t>
            </a:r>
          </a:p>
          <a:p>
            <a:pPr algn="just" fontAlgn="base"/>
            <a:r>
              <a:rPr lang="en-US" dirty="0" smtClean="0"/>
              <a:t>This is perhaps the first tool that is utilized in any process of design thinking. Just when you begin to think about a problem that needs to be solved or an idea for a product that will change life as we know it-immersion begins to happen.</a:t>
            </a:r>
          </a:p>
          <a:p>
            <a:pPr algn="just" fontAlgn="base"/>
            <a:r>
              <a:rPr lang="en-US" dirty="0" smtClean="0"/>
              <a:t>Immersion includes various sub-processes:</a:t>
            </a:r>
          </a:p>
          <a:p>
            <a:pPr algn="just" fontAlgn="base"/>
            <a:r>
              <a:rPr lang="en-US" b="1" dirty="0" smtClean="0"/>
              <a:t>Simulation</a:t>
            </a:r>
            <a:r>
              <a:rPr lang="en-US" dirty="0" smtClean="0"/>
              <a:t>: A day in the life of a person to understand her/his needs.</a:t>
            </a:r>
          </a:p>
          <a:p>
            <a:pPr algn="just" fontAlgn="base"/>
            <a:r>
              <a:rPr lang="en-US" b="1" dirty="0" smtClean="0"/>
              <a:t>Research:</a:t>
            </a:r>
            <a:r>
              <a:rPr lang="en-US" dirty="0" smtClean="0"/>
              <a:t>  After simulation, exploratory research related to the context surrounding the problem begins. Again, it can be multifaceted depending on the data that is to be collected and used.</a:t>
            </a:r>
          </a:p>
          <a:p>
            <a:pPr algn="just" fontAlgn="base"/>
            <a:r>
              <a:rPr lang="en-US" b="1" dirty="0" smtClean="0"/>
              <a:t>Brainstorming: </a:t>
            </a:r>
            <a:r>
              <a:rPr lang="en-US" dirty="0" smtClean="0"/>
              <a:t>This tool is most crucial when it comes to collaborative brainstorming sessions with a team, stakeholders, or prospective innovators/product managers.</a:t>
            </a:r>
          </a:p>
          <a:p>
            <a:pPr algn="just" fontAlgn="base"/>
            <a:r>
              <a:rPr lang="en-US" b="1" dirty="0" smtClean="0"/>
              <a:t>Overshadowing: </a:t>
            </a:r>
            <a:r>
              <a:rPr lang="en-US" dirty="0" smtClean="0"/>
              <a:t>After the three phases of ideation, overshadowing commences. This tool is used to monitor a client’s interaction with a product over a considerable period to understand preferences and dislikes.</a:t>
            </a:r>
          </a:p>
          <a:p>
            <a:pPr algn="just" fontAlgn="base"/>
            <a:r>
              <a:rPr lang="en-US" dirty="0" smtClean="0"/>
              <a:t>Design Thinking Tools available in the market that can be used for undertaking Immersion are </a:t>
            </a:r>
            <a:r>
              <a:rPr lang="en-US" b="1" dirty="0" err="1" smtClean="0"/>
              <a:t>SessionLab</a:t>
            </a:r>
            <a:r>
              <a:rPr lang="en-US" b="1" dirty="0" smtClean="0"/>
              <a:t>, </a:t>
            </a:r>
            <a:r>
              <a:rPr lang="en-US" b="1" dirty="0" err="1" smtClean="0"/>
              <a:t>Stormboard</a:t>
            </a:r>
            <a:r>
              <a:rPr lang="en-US" b="1" dirty="0" smtClean="0"/>
              <a:t>, </a:t>
            </a:r>
            <a:r>
              <a:rPr lang="en-US" b="1" dirty="0" err="1" smtClean="0"/>
              <a:t>IdeaFlip</a:t>
            </a:r>
            <a:r>
              <a:rPr lang="en-US" b="1" dirty="0" smtClean="0"/>
              <a:t>, </a:t>
            </a:r>
            <a:r>
              <a:rPr lang="en-US" b="1" dirty="0" err="1" smtClean="0"/>
              <a:t>Smaply</a:t>
            </a:r>
            <a:r>
              <a:rPr lang="en-US" b="1" dirty="0" smtClean="0"/>
              <a:t>, </a:t>
            </a:r>
            <a:r>
              <a:rPr lang="en-US" b="1" dirty="0" err="1" smtClean="0"/>
              <a:t>Userforge</a:t>
            </a:r>
            <a:r>
              <a:rPr lang="en-US" b="1" dirty="0" smtClean="0"/>
              <a:t>, </a:t>
            </a:r>
            <a:r>
              <a:rPr lang="en-US" b="1" dirty="0" err="1" smtClean="0"/>
              <a:t>MakeMyPersona</a:t>
            </a:r>
            <a:r>
              <a:rPr lang="en-US" b="1" dirty="0" smtClean="0"/>
              <a: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173480"/>
            <a:ext cx="11204928" cy="4754553"/>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685800" y="1336328"/>
            <a:ext cx="11064240" cy="5078313"/>
          </a:xfrm>
          <a:prstGeom prst="rect">
            <a:avLst/>
          </a:prstGeom>
        </p:spPr>
        <p:txBody>
          <a:bodyPr wrap="square">
            <a:spAutoFit/>
          </a:bodyPr>
          <a:lstStyle/>
          <a:p>
            <a:pPr algn="just" fontAlgn="base"/>
            <a:r>
              <a:rPr lang="en-US" b="1" dirty="0" smtClean="0"/>
              <a:t>2. Visualization</a:t>
            </a:r>
          </a:p>
          <a:p>
            <a:pPr algn="just" fontAlgn="base"/>
            <a:r>
              <a:rPr lang="en-US" dirty="0" smtClean="0"/>
              <a:t>While the debate around what came first (idea/chair or chicken/egg) is unresolved and shall always be likely so, it has come to be generally accepted that visual thinking is an undeniable aspect of design thinking. Not just design thinking, all processes that involve human invention from industrial manufacturing to scientific discovery, everything begins in mind.</a:t>
            </a:r>
          </a:p>
          <a:p>
            <a:pPr algn="just" fontAlgn="base"/>
            <a:endParaRPr lang="en-US" dirty="0" smtClean="0"/>
          </a:p>
          <a:p>
            <a:pPr algn="just" fontAlgn="base"/>
            <a:r>
              <a:rPr lang="en-US" dirty="0" smtClean="0"/>
              <a:t>In Design Thinking, the visualization tool is crucial. After identifying the problem or lack in Step 1(Immersion), the second step is to visualize how to solve the problem.</a:t>
            </a:r>
          </a:p>
          <a:p>
            <a:pPr algn="just" fontAlgn="base"/>
            <a:endParaRPr lang="en-US" dirty="0" smtClean="0"/>
          </a:p>
          <a:p>
            <a:pPr algn="just" fontAlgn="base"/>
            <a:r>
              <a:rPr lang="en-US" dirty="0" smtClean="0"/>
              <a:t>In this regard, visual thinking helps designers to imagine/create a niche product that is suitable to the needs of the market it wishes to bring about a change in.</a:t>
            </a:r>
          </a:p>
          <a:p>
            <a:pPr algn="just" fontAlgn="base"/>
            <a:r>
              <a:rPr lang="en-US" dirty="0" smtClean="0"/>
              <a:t>For example, to manufacture a chair, one has to think of a platform that is raised above the ground and can be used to sit upon. This is visualization.</a:t>
            </a:r>
          </a:p>
          <a:p>
            <a:pPr algn="just" fontAlgn="base"/>
            <a:r>
              <a:rPr lang="en-US" dirty="0" smtClean="0"/>
              <a:t>However, visualization cannot be open-ended, meaning unless a designer draws the chair she wants to sell in the market, the entire team will have its perception of what a chair should look like.</a:t>
            </a:r>
          </a:p>
          <a:p>
            <a:pPr algn="just" fontAlgn="base"/>
            <a:r>
              <a:rPr lang="en-US" dirty="0" smtClean="0"/>
              <a:t>This is a problem that many organizations encounter. Although we are all for ‘an idea can come from anywhere, we do not want to be in a situation where the decision to go with any single idea of a chair becomes a hassle.</a:t>
            </a:r>
          </a:p>
          <a:p>
            <a:pPr algn="just" fontAlgn="base"/>
            <a:r>
              <a:rPr lang="en-US" dirty="0" smtClean="0"/>
              <a:t>Tools available in the market for Visualization</a:t>
            </a:r>
            <a:r>
              <a:rPr lang="en-US" b="1" dirty="0" smtClean="0"/>
              <a:t>: </a:t>
            </a:r>
            <a:r>
              <a:rPr lang="en-US" b="1" dirty="0" err="1" smtClean="0"/>
              <a:t>Miro</a:t>
            </a:r>
            <a:r>
              <a:rPr lang="en-US" b="1" dirty="0" smtClean="0"/>
              <a:t>, </a:t>
            </a:r>
            <a:r>
              <a:rPr lang="en-US" b="1" dirty="0" err="1" smtClean="0"/>
              <a:t>Conceptboard</a:t>
            </a:r>
            <a:r>
              <a:rPr lang="en-US" b="1" dirty="0" smtClean="0"/>
              <a:t>, Google </a:t>
            </a:r>
            <a:r>
              <a:rPr lang="en-US" b="1" dirty="0" err="1" smtClean="0"/>
              <a:t>Jamboard</a:t>
            </a:r>
            <a:r>
              <a:rPr lang="en-US" b="1" dirty="0" smtClean="0"/>
              <a:t>, Mural, Shape.</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579120" y="1239530"/>
            <a:ext cx="11094720" cy="5078313"/>
          </a:xfrm>
          <a:prstGeom prst="rect">
            <a:avLst/>
          </a:prstGeom>
        </p:spPr>
        <p:txBody>
          <a:bodyPr wrap="square">
            <a:spAutoFit/>
          </a:bodyPr>
          <a:lstStyle/>
          <a:p>
            <a:pPr algn="just" fontAlgn="base"/>
            <a:r>
              <a:rPr lang="en-US" b="1" dirty="0" smtClean="0"/>
              <a:t>3. Mind Mapping</a:t>
            </a:r>
          </a:p>
          <a:p>
            <a:pPr algn="just" fontAlgn="base"/>
            <a:r>
              <a:rPr lang="en-US" dirty="0" smtClean="0"/>
              <a:t>Mind Mapping, one of the key tools for designers, helps generate, structure, interlink, and classify ideas to look for patterns around how the final design will come about. </a:t>
            </a:r>
          </a:p>
          <a:p>
            <a:pPr algn="just" fontAlgn="base"/>
            <a:r>
              <a:rPr lang="en-US" dirty="0" smtClean="0"/>
              <a:t>An intermediate phase overlaps through all design thinking processes; the tool relates products to one central idea/product.</a:t>
            </a:r>
          </a:p>
          <a:p>
            <a:pPr algn="just" fontAlgn="base"/>
            <a:r>
              <a:rPr lang="en-US" dirty="0" smtClean="0"/>
              <a:t>Mind Mapping can happen only in a team setup. The customer base can participate by being asked to draw relatable patterns from the data we as an organization present to them.</a:t>
            </a:r>
          </a:p>
          <a:p>
            <a:pPr algn="just" fontAlgn="base"/>
            <a:r>
              <a:rPr lang="en-US" dirty="0" smtClean="0"/>
              <a:t>Then proceed to ask questions like, “Based on what we have learned from data patterns, what features would our design have,” to your team.</a:t>
            </a:r>
          </a:p>
          <a:p>
            <a:pPr algn="just" fontAlgn="base"/>
            <a:r>
              <a:rPr lang="en-US" dirty="0" smtClean="0"/>
              <a:t>Segregation of patterns based on depth to let newer meanings emerge from the information can allow the possibility of developing a product with zero loopholes or an assembly line of products if it is a niche market.</a:t>
            </a:r>
          </a:p>
          <a:p>
            <a:pPr algn="just" fontAlgn="base"/>
            <a:r>
              <a:rPr lang="en-US" dirty="0" smtClean="0"/>
              <a:t>For instance; What is the first thing that comes to mind when someone says, Tesla? </a:t>
            </a:r>
          </a:p>
          <a:p>
            <a:pPr algn="just" fontAlgn="base"/>
            <a:r>
              <a:rPr lang="en-US" dirty="0" smtClean="0"/>
              <a:t>Naturally, after </a:t>
            </a:r>
            <a:r>
              <a:rPr lang="en-US" dirty="0" err="1" smtClean="0"/>
              <a:t>Elon</a:t>
            </a:r>
            <a:r>
              <a:rPr lang="en-US" dirty="0" smtClean="0"/>
              <a:t> Musk, it is their Electric Vehicles (also known as EV’s). </a:t>
            </a:r>
          </a:p>
          <a:p>
            <a:pPr algn="just" fontAlgn="base"/>
            <a:r>
              <a:rPr lang="en-US" dirty="0" smtClean="0"/>
              <a:t>The reason why we mention Tesla’s Electric Car is that the electric automobile is not an innovation. It has been around for some 200 years. But Tesla’s use of a design thinking tool- mind mapping- helped them identify the challenges around electric cars to now have the most successful and profitable EV fleet in the world.</a:t>
            </a:r>
          </a:p>
          <a:p>
            <a:pPr algn="just" fontAlgn="base"/>
            <a:r>
              <a:rPr lang="en-US" dirty="0" smtClean="0"/>
              <a:t>Design Thinking Tools in the market that can be used for Mind Mapping</a:t>
            </a:r>
            <a:r>
              <a:rPr lang="en-US" b="1" dirty="0" smtClean="0"/>
              <a:t>: </a:t>
            </a:r>
            <a:r>
              <a:rPr lang="en-US" b="1" dirty="0" err="1" smtClean="0"/>
              <a:t>ClickUp</a:t>
            </a:r>
            <a:r>
              <a:rPr lang="en-US" b="1" dirty="0" smtClean="0"/>
              <a:t>, </a:t>
            </a:r>
            <a:r>
              <a:rPr lang="en-US" b="1" dirty="0" err="1" smtClean="0"/>
              <a:t>Ayoa</a:t>
            </a:r>
            <a:r>
              <a:rPr lang="en-US" b="1" dirty="0" smtClean="0"/>
              <a:t>, </a:t>
            </a:r>
            <a:r>
              <a:rPr lang="en-US" b="1" dirty="0" err="1" smtClean="0"/>
              <a:t>Miro</a:t>
            </a:r>
            <a:r>
              <a:rPr lang="en-US" b="1" dirty="0" smtClean="0"/>
              <a:t>, </a:t>
            </a:r>
            <a:r>
              <a:rPr lang="en-US" b="1" dirty="0" err="1" smtClean="0"/>
              <a:t>SmartDraw</a:t>
            </a:r>
            <a:r>
              <a:rPr lang="en-US" b="1" dirty="0" smtClean="0"/>
              <a:t>, </a:t>
            </a:r>
            <a:r>
              <a:rPr lang="en-US" b="1" dirty="0" err="1" smtClean="0"/>
              <a:t>MindMeister</a:t>
            </a:r>
            <a:r>
              <a:rPr lang="en-US" b="1" dirty="0" smtClean="0"/>
              <a:t>, </a:t>
            </a:r>
            <a:r>
              <a:rPr lang="en-US" b="1" dirty="0" err="1" smtClean="0"/>
              <a:t>Milanote</a:t>
            </a:r>
            <a:r>
              <a:rPr lang="en-US" b="1" dirty="0" smtClean="0"/>
              <a:t>, Microsoft Visio, </a:t>
            </a:r>
            <a:r>
              <a:rPr lang="en-US" b="1" dirty="0" err="1" smtClean="0"/>
              <a:t>MindGenius</a:t>
            </a:r>
            <a:r>
              <a:rPr lang="en-US" b="1" dirty="0" smtClean="0"/>
              <a:t>, </a:t>
            </a:r>
            <a:r>
              <a:rPr lang="en-US" b="1" dirty="0" err="1" smtClean="0"/>
              <a:t>Lucidchart</a:t>
            </a:r>
            <a:r>
              <a:rPr lang="en-US" b="1" dirty="0" smtClean="0"/>
              <a:t>.</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1021080" y="1264920"/>
            <a:ext cx="10454640" cy="5078313"/>
          </a:xfrm>
          <a:prstGeom prst="rect">
            <a:avLst/>
          </a:prstGeom>
        </p:spPr>
        <p:txBody>
          <a:bodyPr wrap="square">
            <a:spAutoFit/>
          </a:bodyPr>
          <a:lstStyle/>
          <a:p>
            <a:pPr algn="just" fontAlgn="base"/>
            <a:r>
              <a:rPr lang="en-US" b="1" dirty="0" smtClean="0"/>
              <a:t>4. Rapid Iteration</a:t>
            </a:r>
          </a:p>
          <a:p>
            <a:pPr algn="just" fontAlgn="base"/>
            <a:r>
              <a:rPr lang="en-US" dirty="0" smtClean="0"/>
              <a:t>As discussed earlier, in the </a:t>
            </a:r>
            <a:r>
              <a:rPr lang="en-US" dirty="0" err="1" smtClean="0"/>
              <a:t>UberEATS</a:t>
            </a:r>
            <a:r>
              <a:rPr lang="en-US" dirty="0" smtClean="0"/>
              <a:t> program case, the designers from the company also apply the Rapid Iteration tool to test designs quickly in the real world.</a:t>
            </a:r>
          </a:p>
          <a:p>
            <a:pPr algn="just" fontAlgn="base"/>
            <a:r>
              <a:rPr lang="en-US" dirty="0" smtClean="0"/>
              <a:t>But what is so rapid about it?</a:t>
            </a:r>
          </a:p>
          <a:p>
            <a:pPr algn="just" fontAlgn="base"/>
            <a:endParaRPr lang="en-US" dirty="0" smtClean="0"/>
          </a:p>
          <a:p>
            <a:pPr algn="just" fontAlgn="base"/>
            <a:r>
              <a:rPr lang="en-US" dirty="0" smtClean="0"/>
              <a:t>In the fast-paced world we live in today, where competition is tighter than ever, it is necessary to adapt quickly to sustain your organization.</a:t>
            </a:r>
          </a:p>
          <a:p>
            <a:pPr algn="just" fontAlgn="base"/>
            <a:r>
              <a:rPr lang="en-US" dirty="0" smtClean="0"/>
              <a:t>For instance, in the case of E-commerce platforms or food delivery organizations like </a:t>
            </a:r>
            <a:r>
              <a:rPr lang="en-US" dirty="0" err="1" smtClean="0"/>
              <a:t>Swiggy</a:t>
            </a:r>
            <a:r>
              <a:rPr lang="en-US" dirty="0" smtClean="0"/>
              <a:t>, all stakes are dependent on the sharp sword of time.</a:t>
            </a:r>
          </a:p>
          <a:p>
            <a:pPr algn="just" fontAlgn="base"/>
            <a:endParaRPr lang="en-US" dirty="0" smtClean="0"/>
          </a:p>
          <a:p>
            <a:pPr algn="just" fontAlgn="base"/>
            <a:r>
              <a:rPr lang="en-US" dirty="0" smtClean="0"/>
              <a:t>In such scenarios, where coordination between people and objects from the real world cannot be replicated in office spaces, a quick iteration design thinking tool works best.</a:t>
            </a:r>
          </a:p>
          <a:p>
            <a:pPr algn="just" fontAlgn="base"/>
            <a:endParaRPr lang="en-US" dirty="0" smtClean="0"/>
          </a:p>
          <a:p>
            <a:pPr algn="just" fontAlgn="base"/>
            <a:r>
              <a:rPr lang="en-US" dirty="0" smtClean="0"/>
              <a:t>Therefore, testing designs quickly in the real world,  improving upon them, and re-testing keeps the market open for innovation.</a:t>
            </a:r>
          </a:p>
          <a:p>
            <a:pPr algn="just" fontAlgn="base"/>
            <a:endParaRPr lang="en-US" dirty="0" smtClean="0"/>
          </a:p>
          <a:p>
            <a:pPr algn="just" fontAlgn="base"/>
            <a:r>
              <a:rPr lang="en-US" dirty="0" smtClean="0"/>
              <a:t>If you have spent too much time solving small logistical problems, the entire chain of operations can be affected.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UNIT I</a:t>
            </a:r>
          </a:p>
        </p:txBody>
      </p:sp>
      <p:sp>
        <p:nvSpPr>
          <p:cNvPr id="3" name="Slide Number Placeholder 2"/>
          <p:cNvSpPr>
            <a:spLocks noGrp="1"/>
          </p:cNvSpPr>
          <p:nvPr>
            <p:ph type="sldNum" sz="quarter" idx="12"/>
          </p:nvPr>
        </p:nvSpPr>
        <p:spPr/>
        <p:txBody>
          <a:bodyPr/>
          <a:lstStyle/>
          <a:p>
            <a:fld id="{E3591306-41CF-4237-B2B4-5C605DD45071}" type="slidenum">
              <a:rPr lang="en-US" smtClean="0">
                <a:solidFill>
                  <a:srgbClr val="464653"/>
                </a:solidFill>
              </a:rPr>
              <a:pPr/>
              <a:t>5</a:t>
            </a:fld>
            <a:endParaRPr lang="en-US">
              <a:solidFill>
                <a:srgbClr val="464653"/>
              </a:solidFill>
            </a:endParaRPr>
          </a:p>
        </p:txBody>
      </p:sp>
      <p:sp>
        <p:nvSpPr>
          <p:cNvPr id="4" name="Content Placeholder 3"/>
          <p:cNvSpPr>
            <a:spLocks noGrp="1"/>
          </p:cNvSpPr>
          <p:nvPr>
            <p:ph sz="quarter" idx="1"/>
          </p:nvPr>
        </p:nvSpPr>
        <p:spPr>
          <a:xfrm>
            <a:off x="472967" y="1143001"/>
            <a:ext cx="11240812" cy="5021316"/>
          </a:xfrm>
        </p:spPr>
        <p:txBody>
          <a:bodyPr>
            <a:normAutofit/>
          </a:bodyPr>
          <a:lstStyle/>
          <a:p>
            <a:r>
              <a:rPr lang="en-US" sz="2540" b="1" dirty="0">
                <a:solidFill>
                  <a:srgbClr val="7030A0"/>
                </a:solidFill>
              </a:rPr>
              <a:t>UNIT I - </a:t>
            </a:r>
            <a:r>
              <a:rPr lang="en-US" sz="2540" b="1" dirty="0" smtClean="0">
                <a:solidFill>
                  <a:srgbClr val="7030A0"/>
                </a:solidFill>
              </a:rPr>
              <a:t>INTRODUCTION TO DESIGN</a:t>
            </a:r>
            <a:endParaRPr lang="en-US" sz="2540" b="1" dirty="0">
              <a:solidFill>
                <a:srgbClr val="7030A0"/>
              </a:solidFill>
            </a:endParaRPr>
          </a:p>
          <a:p>
            <a:pPr lvl="1" algn="just"/>
            <a:r>
              <a:rPr lang="en-IN" sz="2800" b="1" dirty="0" smtClean="0">
                <a:solidFill>
                  <a:srgbClr val="008000"/>
                </a:solidFill>
              </a:rPr>
              <a:t>Introduction to elements and principles of Design</a:t>
            </a:r>
          </a:p>
          <a:p>
            <a:pPr lvl="2" algn="just"/>
            <a:r>
              <a:rPr lang="en-IN" sz="2528" b="1" dirty="0" smtClean="0">
                <a:solidFill>
                  <a:srgbClr val="008000"/>
                </a:solidFill>
              </a:rPr>
              <a:t>basics of design-dot, line, shape, form as fundamental design components. </a:t>
            </a:r>
          </a:p>
          <a:p>
            <a:pPr lvl="2" algn="just"/>
            <a:r>
              <a:rPr lang="en-IN" sz="2528" b="1" dirty="0" smtClean="0">
                <a:solidFill>
                  <a:srgbClr val="008000"/>
                </a:solidFill>
              </a:rPr>
              <a:t>Principles of design </a:t>
            </a:r>
          </a:p>
          <a:p>
            <a:pPr lvl="2" algn="just"/>
            <a:r>
              <a:rPr lang="en-IN" sz="2528" b="1" dirty="0" smtClean="0">
                <a:solidFill>
                  <a:srgbClr val="008000"/>
                </a:solidFill>
              </a:rPr>
              <a:t>Introduction to design thinking </a:t>
            </a:r>
          </a:p>
          <a:p>
            <a:pPr lvl="2" algn="just"/>
            <a:r>
              <a:rPr lang="en-IN" sz="2528" b="1" dirty="0" smtClean="0">
                <a:solidFill>
                  <a:srgbClr val="008000"/>
                </a:solidFill>
              </a:rPr>
              <a:t>history of Design Thinking </a:t>
            </a:r>
          </a:p>
          <a:p>
            <a:pPr lvl="2" algn="just"/>
            <a:r>
              <a:rPr lang="en-IN" sz="2528" b="1" dirty="0" smtClean="0">
                <a:solidFill>
                  <a:srgbClr val="008000"/>
                </a:solidFill>
              </a:rPr>
              <a:t>New materials in Industry.</a:t>
            </a:r>
          </a:p>
          <a:p>
            <a:pPr lvl="1" algn="just"/>
            <a:endParaRPr lang="en-US" sz="2177" b="1" dirty="0">
              <a:solidFill>
                <a:srgbClr val="008000"/>
              </a:solidFill>
            </a:endParaRPr>
          </a:p>
          <a:p>
            <a:pPr>
              <a:buNone/>
            </a:pPr>
            <a:endParaRPr lang="en-US" sz="3266" dirty="0"/>
          </a:p>
        </p:txBody>
      </p:sp>
    </p:spTree>
    <p:extLst>
      <p:ext uri="{BB962C8B-B14F-4D97-AF65-F5344CB8AC3E}">
        <p14:creationId xmlns:p14="http://schemas.microsoft.com/office/powerpoint/2010/main" xmlns="" val="304072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716280" y="1419225"/>
            <a:ext cx="10805160" cy="5078313"/>
          </a:xfrm>
          <a:prstGeom prst="rect">
            <a:avLst/>
          </a:prstGeom>
        </p:spPr>
        <p:txBody>
          <a:bodyPr wrap="square">
            <a:spAutoFit/>
          </a:bodyPr>
          <a:lstStyle/>
          <a:p>
            <a:pPr algn="just" fontAlgn="base"/>
            <a:r>
              <a:rPr lang="en-US" b="1" dirty="0" smtClean="0"/>
              <a:t>5. Assumption Testing</a:t>
            </a:r>
          </a:p>
          <a:p>
            <a:pPr algn="just" fontAlgn="base"/>
            <a:r>
              <a:rPr lang="en-US" dirty="0" smtClean="0"/>
              <a:t>Assumption Testing is not only part of the curriculum in Management courses but also is an important design thinking tool. </a:t>
            </a:r>
          </a:p>
          <a:p>
            <a:pPr algn="just" fontAlgn="base"/>
            <a:endParaRPr lang="en-US" dirty="0" smtClean="0"/>
          </a:p>
          <a:p>
            <a:pPr algn="just" fontAlgn="base"/>
            <a:r>
              <a:rPr lang="en-US" dirty="0" smtClean="0"/>
              <a:t>In 2009, two Harvard Business School graduates launched Rent the Runway on the assumption that customers like to rent dresses over the internet.</a:t>
            </a:r>
          </a:p>
          <a:p>
            <a:pPr algn="just" fontAlgn="base"/>
            <a:endParaRPr lang="en-US" dirty="0" smtClean="0"/>
          </a:p>
          <a:p>
            <a:pPr algn="just" fontAlgn="base"/>
            <a:r>
              <a:rPr lang="en-US" dirty="0" smtClean="0"/>
              <a:t>The founders tested this assumption before proceeding and looked at where the company stands today.</a:t>
            </a:r>
          </a:p>
          <a:p>
            <a:pPr algn="just" fontAlgn="base"/>
            <a:r>
              <a:rPr lang="en-US" dirty="0" smtClean="0"/>
              <a:t>Assumption testing implies identifying assumptions, stereotypes, and prejudices that underlie the attractiveness of any new product and then testing it. It involves thought testing and field experiments.</a:t>
            </a:r>
          </a:p>
          <a:p>
            <a:pPr algn="just" fontAlgn="base"/>
            <a:endParaRPr lang="en-US" dirty="0" smtClean="0"/>
          </a:p>
          <a:p>
            <a:pPr algn="just" fontAlgn="base"/>
            <a:r>
              <a:rPr lang="en-US" dirty="0" smtClean="0"/>
              <a:t>This design thinking tool uses large amounts of data to classify a) what might </a:t>
            </a:r>
            <a:r>
              <a:rPr lang="en-US" dirty="0" err="1" smtClean="0"/>
              <a:t>work,b</a:t>
            </a:r>
            <a:r>
              <a:rPr lang="en-US" dirty="0" smtClean="0"/>
              <a:t>) what generally works, c) what should not work and why it works.</a:t>
            </a:r>
          </a:p>
          <a:p>
            <a:pPr algn="just" fontAlgn="base"/>
            <a:endParaRPr lang="en-US" dirty="0" smtClean="0"/>
          </a:p>
          <a:p>
            <a:pPr algn="just" fontAlgn="base"/>
            <a:r>
              <a:rPr lang="en-US" dirty="0" smtClean="0"/>
              <a:t>If one were to give an example to elaborate further, we would take the case of Fair &amp; Lovely, which is now Glow &amp; Lovely. </a:t>
            </a:r>
          </a:p>
          <a:p>
            <a:pPr algn="just" fontAlgn="base"/>
            <a:r>
              <a:rPr lang="en-US" dirty="0" smtClean="0"/>
              <a:t>Can you think of the kind of assumption testing the beauty brand did to take a step towards a more inclusive brand image that the company now wishes to establish?</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1051560" y="1589544"/>
            <a:ext cx="10576560" cy="4247317"/>
          </a:xfrm>
          <a:prstGeom prst="rect">
            <a:avLst/>
          </a:prstGeom>
        </p:spPr>
        <p:txBody>
          <a:bodyPr wrap="square">
            <a:spAutoFit/>
          </a:bodyPr>
          <a:lstStyle/>
          <a:p>
            <a:pPr algn="just" fontAlgn="base"/>
            <a:r>
              <a:rPr lang="en-US" b="1" dirty="0" smtClean="0"/>
              <a:t>6. Prototyping</a:t>
            </a:r>
          </a:p>
          <a:p>
            <a:pPr algn="just" fontAlgn="base"/>
            <a:r>
              <a:rPr lang="en-US" dirty="0" smtClean="0"/>
              <a:t>This is the tool that turns your idea into material reality. The idea of the chair </a:t>
            </a:r>
            <a:r>
              <a:rPr lang="en-US" i="1" dirty="0" smtClean="0"/>
              <a:t>(we have discussed above)</a:t>
            </a:r>
            <a:r>
              <a:rPr lang="en-US" dirty="0" smtClean="0"/>
              <a:t> becomes a full-fledged prototype of a chair. This prototype can then be sent across to your stakeholders and partners for feedback.</a:t>
            </a:r>
          </a:p>
          <a:p>
            <a:pPr algn="just" fontAlgn="base"/>
            <a:endParaRPr lang="en-US" dirty="0" smtClean="0"/>
          </a:p>
          <a:p>
            <a:pPr algn="just" fontAlgn="base"/>
            <a:r>
              <a:rPr lang="en-US" dirty="0" smtClean="0"/>
              <a:t>Prototyping is about minimizing the I of ROI (Return on Investment) to the extent that the cost of your first 2 D prototype is that of a pencil or a piece of bread. Most businesses these days proceed with 2 D prototypes before going on with 3D models. Therefore, prototypes can also include storyboards, images, role-play, skits, etc.</a:t>
            </a:r>
          </a:p>
          <a:p>
            <a:pPr algn="just" fontAlgn="base"/>
            <a:endParaRPr lang="en-US" dirty="0" smtClean="0"/>
          </a:p>
          <a:p>
            <a:pPr algn="just" fontAlgn="base"/>
            <a:r>
              <a:rPr lang="en-US" dirty="0" smtClean="0"/>
              <a:t>As a design thinking tool, Prototyping can become quite painful for designers, who have clocked in sweat and tears to make their prototype. However, one should let others validate the product rather than explain its features or defend it from criticism.</a:t>
            </a:r>
          </a:p>
          <a:p>
            <a:pPr algn="just" fontAlgn="base"/>
            <a:endParaRPr lang="en-US" dirty="0" smtClean="0"/>
          </a:p>
          <a:p>
            <a:pPr algn="just" fontAlgn="base"/>
            <a:r>
              <a:rPr lang="en-US" dirty="0" smtClean="0"/>
              <a:t>Tools available in the market for Prototyping are </a:t>
            </a:r>
            <a:r>
              <a:rPr lang="en-US" b="1" dirty="0" err="1" smtClean="0"/>
              <a:t>Boords</a:t>
            </a:r>
            <a:r>
              <a:rPr lang="en-US" b="1" dirty="0" smtClean="0"/>
              <a:t>, Mockingbird, POP-app by Marvel, PowerPoint, Keynote, Lumen5, or </a:t>
            </a:r>
            <a:r>
              <a:rPr lang="en-US" b="1" dirty="0" err="1" smtClean="0"/>
              <a:t>Moovly</a:t>
            </a:r>
            <a:r>
              <a:rPr lang="en-US" b="1" dirty="0" smtClean="0"/>
              <a:t>, Proto.io.</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914400" y="1323767"/>
            <a:ext cx="10728960" cy="4801314"/>
          </a:xfrm>
          <a:prstGeom prst="rect">
            <a:avLst/>
          </a:prstGeom>
        </p:spPr>
        <p:txBody>
          <a:bodyPr wrap="square">
            <a:spAutoFit/>
          </a:bodyPr>
          <a:lstStyle/>
          <a:p>
            <a:pPr algn="just" fontAlgn="base"/>
            <a:r>
              <a:rPr lang="en-US" b="1" dirty="0" smtClean="0"/>
              <a:t>7. Finding the Value Proposition</a:t>
            </a:r>
          </a:p>
          <a:p>
            <a:pPr algn="just" fontAlgn="base"/>
            <a:r>
              <a:rPr lang="en-US" dirty="0" smtClean="0"/>
              <a:t>Rather than adding more features to your product, focus on finding value. However minimal that may be, the value should be irreplaceable.</a:t>
            </a:r>
          </a:p>
          <a:p>
            <a:pPr algn="just" fontAlgn="base"/>
            <a:r>
              <a:rPr lang="en-US" dirty="0" smtClean="0"/>
              <a:t>For instance, take </a:t>
            </a:r>
            <a:r>
              <a:rPr lang="en-US" dirty="0" smtClean="0">
                <a:hlinkClick r:id="rId3"/>
              </a:rPr>
              <a:t>Apple</a:t>
            </a:r>
            <a:r>
              <a:rPr lang="en-US" dirty="0" smtClean="0"/>
              <a:t>. When Steve Jobs left the organization in 1985, Apple changed its product development cycle completely. It launched more and more products, pumped millions into R &amp; D around them, but hardly found success.</a:t>
            </a:r>
          </a:p>
          <a:p>
            <a:pPr algn="just" fontAlgn="base"/>
            <a:r>
              <a:rPr lang="en-US" dirty="0" smtClean="0"/>
              <a:t>When Jobs returned to the company in 1997, he dumped the old product cycle and established a new line of products using design thinking. Yes, he specifically used this ‘value proposition’ tool to launch and fund R &amp; D around very few products that no one but Apple could deliver with the best software and hardware service in the world.</a:t>
            </a:r>
          </a:p>
          <a:p>
            <a:pPr algn="just" fontAlgn="base"/>
            <a:r>
              <a:rPr lang="en-US" dirty="0" smtClean="0"/>
              <a:t>This was a long shot and a big risk but see where it got Apple. In no time, the company became a market leader in </a:t>
            </a:r>
            <a:r>
              <a:rPr lang="en-US" dirty="0" err="1" smtClean="0"/>
              <a:t>smartphones</a:t>
            </a:r>
            <a:r>
              <a:rPr lang="en-US" dirty="0" smtClean="0"/>
              <a:t> and computers. </a:t>
            </a:r>
          </a:p>
          <a:p>
            <a:pPr algn="just" fontAlgn="base"/>
            <a:r>
              <a:rPr lang="en-US" dirty="0" smtClean="0"/>
              <a:t>According to </a:t>
            </a:r>
            <a:r>
              <a:rPr lang="en-US" dirty="0" err="1" smtClean="0"/>
              <a:t>CompaniesMarketCap</a:t>
            </a:r>
            <a:r>
              <a:rPr lang="en-US" dirty="0" smtClean="0"/>
              <a:t>, Apple is the world’s most valuable company today, with a total worth of $2.430 trillion. </a:t>
            </a:r>
          </a:p>
          <a:p>
            <a:pPr algn="just" fontAlgn="base"/>
            <a:r>
              <a:rPr lang="en-US" dirty="0" smtClean="0"/>
              <a:t>There are no specific tools in the market for creating a roadmap of the value proposition for your stakeholders or clients but suffice it to say that some basic ones like</a:t>
            </a:r>
            <a:r>
              <a:rPr lang="en-US" b="1" dirty="0" smtClean="0"/>
              <a:t> </a:t>
            </a:r>
            <a:r>
              <a:rPr lang="en-US" b="1" dirty="0" err="1" smtClean="0"/>
              <a:t>Strategyzer’s</a:t>
            </a:r>
            <a:r>
              <a:rPr lang="en-US" b="1" dirty="0" smtClean="0"/>
              <a:t> Value Proposition Canvas, </a:t>
            </a:r>
            <a:r>
              <a:rPr lang="en-US" b="1" dirty="0" err="1" smtClean="0"/>
              <a:t>emaze</a:t>
            </a:r>
            <a:r>
              <a:rPr lang="en-US" b="1" dirty="0" smtClean="0"/>
              <a:t>, </a:t>
            </a:r>
            <a:r>
              <a:rPr lang="en-US" b="1" dirty="0" err="1" smtClean="0"/>
              <a:t>Canva</a:t>
            </a:r>
            <a:r>
              <a:rPr lang="en-US" b="1" dirty="0" smtClean="0"/>
              <a:t>, and </a:t>
            </a:r>
            <a:r>
              <a:rPr lang="en-US" b="1" dirty="0" err="1" smtClean="0"/>
              <a:t>PiktoChart</a:t>
            </a:r>
            <a:r>
              <a:rPr lang="en-US" dirty="0" smtClean="0"/>
              <a:t> will do the job.</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487680" y="1225689"/>
            <a:ext cx="11506200" cy="5078313"/>
          </a:xfrm>
          <a:prstGeom prst="rect">
            <a:avLst/>
          </a:prstGeom>
        </p:spPr>
        <p:txBody>
          <a:bodyPr wrap="square">
            <a:spAutoFit/>
          </a:bodyPr>
          <a:lstStyle/>
          <a:p>
            <a:pPr fontAlgn="base"/>
            <a:r>
              <a:rPr lang="en-US" b="1" dirty="0" smtClean="0"/>
              <a:t>8. Learning Launch</a:t>
            </a:r>
          </a:p>
          <a:p>
            <a:pPr fontAlgn="base"/>
            <a:r>
              <a:rPr lang="en-US" dirty="0" smtClean="0"/>
              <a:t>Once your prototype is approved, it goes to the final end-user, your customer. Learning Launch is the tool wherein your test product is launched in the market for a quick experiment. </a:t>
            </a:r>
          </a:p>
          <a:p>
            <a:pPr fontAlgn="base"/>
            <a:r>
              <a:rPr lang="en-US" dirty="0" smtClean="0"/>
              <a:t>In contrast to a new product launch, this test is conducted solely for gathering data. </a:t>
            </a:r>
          </a:p>
          <a:p>
            <a:pPr fontAlgn="base"/>
            <a:r>
              <a:rPr lang="en-US" dirty="0" smtClean="0"/>
              <a:t>As a design thinking tool, Learning Launch can be difficult to navigate through. After all, liking your product does not mean one will buy it.</a:t>
            </a:r>
          </a:p>
          <a:p>
            <a:pPr fontAlgn="base"/>
            <a:r>
              <a:rPr lang="en-US" dirty="0" smtClean="0"/>
              <a:t>Money is dear to all, and the real challenge lies in convincing the customer to part with it </a:t>
            </a:r>
            <a:r>
              <a:rPr lang="en-US" i="1" dirty="0" smtClean="0"/>
              <a:t>willingly </a:t>
            </a:r>
            <a:r>
              <a:rPr lang="en-US" dirty="0" smtClean="0"/>
              <a:t>to buy your product. While one may say that’s the job of advertising and marketing, the first step towards initiating the process of willful buying happens through this stage.</a:t>
            </a:r>
          </a:p>
          <a:p>
            <a:pPr fontAlgn="base"/>
            <a:r>
              <a:rPr lang="en-US" dirty="0" smtClean="0"/>
              <a:t>The most critical aspect of this tool is that unlike traditional analysis and case studies that happen over a long period, this approach works for short periods.</a:t>
            </a:r>
          </a:p>
          <a:p>
            <a:pPr fontAlgn="base"/>
            <a:r>
              <a:rPr lang="en-US" dirty="0" smtClean="0"/>
              <a:t>The Learning- launch process is based on the Darden Growth Leader Research Project about which you can read here.</a:t>
            </a:r>
          </a:p>
          <a:p>
            <a:pPr fontAlgn="base"/>
            <a:r>
              <a:rPr lang="en-US" dirty="0" smtClean="0"/>
              <a:t>Since there is no perfect algorithm to achieve the perfect product, design thinking uses this tool to learn along the way.</a:t>
            </a:r>
          </a:p>
          <a:p>
            <a:pPr fontAlgn="base"/>
            <a:r>
              <a:rPr lang="en-US" dirty="0" smtClean="0"/>
              <a:t>For example, post-lockdown, the French government’s initiative to make the country green, sustainable and inclusive translated into making 650-km bicycle lanes throughout the territory. It was an urban planning project that worked along the learning launch process to see what works best.</a:t>
            </a:r>
          </a:p>
          <a:p>
            <a:pPr fontAlgn="base"/>
            <a:r>
              <a:rPr lang="en-US" dirty="0" smtClean="0"/>
              <a:t>While there are no specific tools in the market, there are detailed case studies and analytical recommendations that explain this process. The most prominent Darden Research has already been mentioned earlier.</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a:xfrm>
            <a:off x="609600" y="228600"/>
            <a:ext cx="10972801" cy="731520"/>
          </a:xfrm>
        </p:spPr>
        <p:txBody>
          <a:bodyPr/>
          <a:lstStyle/>
          <a:p>
            <a:pPr algn="ctr"/>
            <a:r>
              <a:rPr lang="en-US" b="1" dirty="0" smtClean="0">
                <a:solidFill>
                  <a:srgbClr val="FF0000"/>
                </a:solidFill>
              </a:rPr>
              <a:t>New materials (Tools in Industry) </a:t>
            </a:r>
          </a:p>
        </p:txBody>
      </p:sp>
      <p:sp>
        <p:nvSpPr>
          <p:cNvPr id="4" name="Rectangle 3"/>
          <p:cNvSpPr/>
          <p:nvPr/>
        </p:nvSpPr>
        <p:spPr>
          <a:xfrm>
            <a:off x="518160" y="944881"/>
            <a:ext cx="11475720" cy="5632311"/>
          </a:xfrm>
          <a:prstGeom prst="rect">
            <a:avLst/>
          </a:prstGeom>
        </p:spPr>
        <p:txBody>
          <a:bodyPr wrap="square">
            <a:spAutoFit/>
          </a:bodyPr>
          <a:lstStyle/>
          <a:p>
            <a:pPr algn="just" fontAlgn="base"/>
            <a:r>
              <a:rPr lang="en-US" b="1" dirty="0" smtClean="0"/>
              <a:t>9. Collaborative Creation</a:t>
            </a:r>
          </a:p>
          <a:p>
            <a:pPr algn="just" fontAlgn="base"/>
            <a:r>
              <a:rPr lang="en-US" dirty="0" smtClean="0"/>
              <a:t>Ask any product manager: What is the hardest thing about creating a product? Most likely, they will say it is the time when the MVP (Minimum Viable Product) is out in the market for testing.</a:t>
            </a:r>
          </a:p>
          <a:p>
            <a:pPr algn="just" fontAlgn="base"/>
            <a:endParaRPr lang="en-US" dirty="0" smtClean="0"/>
          </a:p>
          <a:p>
            <a:pPr algn="just" fontAlgn="base"/>
            <a:r>
              <a:rPr lang="en-US" dirty="0" smtClean="0"/>
              <a:t>A crucial component of this testing phase is also data analysis. Besides having the product used by multiple customers and stakeholders, a team is also enrolled in the data collection process around the product’s feedback.</a:t>
            </a:r>
          </a:p>
          <a:p>
            <a:pPr algn="just" fontAlgn="base"/>
            <a:endParaRPr lang="en-US" dirty="0" smtClean="0"/>
          </a:p>
          <a:p>
            <a:pPr algn="just" fontAlgn="base"/>
            <a:r>
              <a:rPr lang="en-US" dirty="0" smtClean="0"/>
              <a:t>Traditionally, Six Sigma has taught manufacturers to launch their prototypes with all features intact. The producers launch next-to-finish products for testing in the market, get a so-so response and then sulk.</a:t>
            </a:r>
          </a:p>
          <a:p>
            <a:pPr algn="just" fontAlgn="base"/>
            <a:r>
              <a:rPr lang="en-US" dirty="0" smtClean="0"/>
              <a:t>But, with design thinking, the approach to innovation changes. </a:t>
            </a:r>
          </a:p>
          <a:p>
            <a:pPr algn="just" fontAlgn="base"/>
            <a:endParaRPr lang="en-US" dirty="0" smtClean="0"/>
          </a:p>
          <a:p>
            <a:pPr algn="just" fontAlgn="base"/>
            <a:r>
              <a:rPr lang="en-US" dirty="0" smtClean="0"/>
              <a:t>So what if your MVP is roughly cut and not etched out with perfection? In the fast lives we lead, the quicker a product is rolled out for testing, the better and immediate the response from the customer. Thus, making value-added differentiation possible in a market of infinite products and services.</a:t>
            </a:r>
          </a:p>
          <a:p>
            <a:pPr algn="just" fontAlgn="base"/>
            <a:endParaRPr lang="en-US" dirty="0" smtClean="0"/>
          </a:p>
          <a:p>
            <a:pPr algn="just" fontAlgn="base"/>
            <a:r>
              <a:rPr lang="en-US" dirty="0" smtClean="0"/>
              <a:t>A tip that always works in this stage is to present the customer with an incomplete product. This makes intuition work and is a good way to engage a buyer’s creativity and intellect. Offering multiple prototypes can make this process even better for zeroing in on your final product.</a:t>
            </a:r>
          </a:p>
          <a:p>
            <a:pPr algn="just" fontAlgn="base"/>
            <a:r>
              <a:rPr lang="en-US" dirty="0" smtClean="0"/>
              <a:t>Tools available in the market for helping co-create: Any data collection tool like </a:t>
            </a:r>
            <a:r>
              <a:rPr lang="en-US" b="1" dirty="0" smtClean="0"/>
              <a:t>Excel, Tableau, </a:t>
            </a:r>
            <a:r>
              <a:rPr lang="en-US" b="1" dirty="0" err="1" smtClean="0"/>
              <a:t>Xplenty</a:t>
            </a:r>
            <a:r>
              <a:rPr lang="en-US" b="1" dirty="0" smtClean="0"/>
              <a:t>, and </a:t>
            </a:r>
            <a:r>
              <a:rPr lang="en-US" b="1" dirty="0" err="1" smtClean="0"/>
              <a:t>Digsite</a:t>
            </a:r>
            <a:r>
              <a:rPr lang="en-US" b="1" dirty="0" smtClean="0"/>
              <a:t>. </a:t>
            </a:r>
            <a:r>
              <a:rPr lang="en-US" dirty="0" smtClean="0"/>
              <a:t>One can even use </a:t>
            </a:r>
            <a:r>
              <a:rPr lang="en-US" b="1" dirty="0" err="1" smtClean="0"/>
              <a:t>UserTesting</a:t>
            </a:r>
            <a:r>
              <a:rPr lang="en-US" dirty="0" smtClean="0"/>
              <a:t> for real-time feedback.</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Google Shape;99;p19"/>
          <p:cNvSpPr txBox="1"/>
          <p:nvPr/>
        </p:nvSpPr>
        <p:spPr>
          <a:xfrm>
            <a:off x="665019" y="1302589"/>
            <a:ext cx="11204928" cy="4625444"/>
          </a:xfrm>
          <a:prstGeom prst="rect">
            <a:avLst/>
          </a:prstGeom>
          <a:noFill/>
          <a:ln>
            <a:noFill/>
          </a:ln>
        </p:spPr>
        <p:txBody>
          <a:bodyPr spcFirstLastPara="1" wrap="square" lIns="121897" tIns="60932" rIns="121897" bIns="60932" anchor="t" anchorCtr="0">
            <a:noAutofit/>
          </a:bodyPr>
          <a:lstStyle/>
          <a:p>
            <a:endParaRPr lang="en-US" dirty="0" smtClean="0">
              <a:latin typeface="Calibri" pitchFamily="34" charset="0"/>
            </a:endParaRPr>
          </a:p>
          <a:p>
            <a:pPr>
              <a:buFont typeface="Wingdings" pitchFamily="2" charset="2"/>
              <a:buChar char="Ø"/>
            </a:pPr>
            <a:endParaRPr lang="en-US" dirty="0" smtClean="0">
              <a:latin typeface="Calibri" pitchFamily="34" charset="0"/>
            </a:endParaRPr>
          </a:p>
          <a:p>
            <a:endParaRPr lang="en-US" dirty="0" smtClean="0"/>
          </a:p>
          <a:p>
            <a:endParaRPr lang="en-US" dirty="0" smtClean="0"/>
          </a:p>
          <a:p>
            <a:pPr marL="609585" indent="-541853">
              <a:buSzPts val="2400"/>
            </a:pPr>
            <a:endParaRPr lang="en-US" sz="2100" dirty="0" smtClean="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
        <p:nvSpPr>
          <p:cNvPr id="7" name="Title 6"/>
          <p:cNvSpPr>
            <a:spLocks noGrp="1"/>
          </p:cNvSpPr>
          <p:nvPr>
            <p:ph type="title"/>
          </p:nvPr>
        </p:nvSpPr>
        <p:spPr/>
        <p:txBody>
          <a:bodyPr/>
          <a:lstStyle/>
          <a:p>
            <a:pPr algn="ctr"/>
            <a:r>
              <a:rPr lang="en-US" b="1" dirty="0" smtClean="0">
                <a:solidFill>
                  <a:srgbClr val="FF0000"/>
                </a:solidFill>
              </a:rPr>
              <a:t>New materials (Tools in Industry) </a:t>
            </a:r>
          </a:p>
        </p:txBody>
      </p:sp>
      <p:sp>
        <p:nvSpPr>
          <p:cNvPr id="4" name="Rectangle 3"/>
          <p:cNvSpPr/>
          <p:nvPr/>
        </p:nvSpPr>
        <p:spPr>
          <a:xfrm>
            <a:off x="929640" y="1371600"/>
            <a:ext cx="10805160" cy="4247317"/>
          </a:xfrm>
          <a:prstGeom prst="rect">
            <a:avLst/>
          </a:prstGeom>
        </p:spPr>
        <p:txBody>
          <a:bodyPr wrap="square">
            <a:spAutoFit/>
          </a:bodyPr>
          <a:lstStyle/>
          <a:p>
            <a:pPr algn="just" fontAlgn="base"/>
            <a:r>
              <a:rPr lang="en-US" dirty="0" smtClean="0"/>
              <a:t>You know they say that the oldest profession in the world is the art of storytelling. Since storytelling has been used in every craft and art practice, including business, this has become a primary production tool. As part of design thinking, this tool, if not used properly, can result in returning to phase 1, Immersion.</a:t>
            </a:r>
          </a:p>
          <a:p>
            <a:pPr algn="just" fontAlgn="base"/>
            <a:endParaRPr lang="en-US" dirty="0" smtClean="0"/>
          </a:p>
          <a:p>
            <a:pPr algn="just" fontAlgn="base"/>
            <a:r>
              <a:rPr lang="en-US" dirty="0" smtClean="0"/>
              <a:t>After all, without convincing the customer, how do you expect your product to sell? It is where the art of selling and the whole body of professional advertisers and marketers come to play. </a:t>
            </a:r>
          </a:p>
          <a:p>
            <a:pPr algn="just" fontAlgn="base"/>
            <a:endParaRPr lang="en-US" dirty="0" smtClean="0"/>
          </a:p>
          <a:p>
            <a:pPr algn="just" fontAlgn="base"/>
            <a:r>
              <a:rPr lang="en-US" dirty="0" smtClean="0"/>
              <a:t>The art of selling revolves around creating presentations and storyboards around your product. Narratives that reveal a problem, how we tackle it daily, and how your solution is best in the market because using metaphors, analogies, and data to drive home your product and service is key to nailing the art of selling.</a:t>
            </a:r>
          </a:p>
          <a:p>
            <a:pPr algn="just" fontAlgn="base"/>
            <a:endParaRPr lang="en-US" dirty="0" smtClean="0"/>
          </a:p>
          <a:p>
            <a:pPr algn="just" fontAlgn="base"/>
            <a:r>
              <a:rPr lang="en-US" dirty="0" smtClean="0"/>
              <a:t>If you see any successful life-cycle of a product or service, notice that how it was introduced in the market made all the difference in bringing about sales and staying in the minds of consumers forever.</a:t>
            </a:r>
          </a:p>
          <a:p>
            <a:pPr algn="just" fontAlgn="base"/>
            <a:endParaRPr lang="en-US" dirty="0" smtClean="0"/>
          </a:p>
          <a:p>
            <a:pPr algn="just" fontAlgn="base"/>
            <a:r>
              <a:rPr lang="en-US" dirty="0" smtClean="0"/>
              <a:t>Think of the most popular and evergreen slogan from the world of advertising that you have heard. </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 Process</a:t>
            </a:r>
            <a:endParaRPr>
              <a:solidFill>
                <a:srgbClr val="CC0000"/>
              </a:solidFill>
            </a:endParaRPr>
          </a:p>
        </p:txBody>
      </p:sp>
      <p:grpSp>
        <p:nvGrpSpPr>
          <p:cNvPr id="2" name="Google Shape;121;p23"/>
          <p:cNvGrpSpPr/>
          <p:nvPr/>
        </p:nvGrpSpPr>
        <p:grpSpPr>
          <a:xfrm>
            <a:off x="203214" y="4810203"/>
            <a:ext cx="11656901" cy="1255203"/>
            <a:chOff x="152408" y="3607652"/>
            <a:chExt cx="8742675" cy="941402"/>
          </a:xfrm>
        </p:grpSpPr>
        <p:sp>
          <p:nvSpPr>
            <p:cNvPr id="122" name="Google Shape;122;p23"/>
            <p:cNvSpPr txBox="1"/>
            <p:nvPr/>
          </p:nvSpPr>
          <p:spPr>
            <a:xfrm>
              <a:off x="152408" y="3607655"/>
              <a:ext cx="1582500" cy="941400"/>
            </a:xfrm>
            <a:prstGeom prst="rect">
              <a:avLst/>
            </a:prstGeom>
            <a:noFill/>
            <a:ln>
              <a:noFill/>
            </a:ln>
          </p:spPr>
          <p:txBody>
            <a:bodyPr spcFirstLastPara="1" wrap="square" lIns="91425" tIns="45700" rIns="91425" bIns="45700" anchor="t" anchorCtr="0">
              <a:noAutofit/>
            </a:bodyPr>
            <a:lstStyle/>
            <a:p>
              <a:pPr algn="ctr"/>
              <a:r>
                <a:rPr lang="en" sz="3200" dirty="0">
                  <a:solidFill>
                    <a:srgbClr val="000000"/>
                  </a:solidFill>
                  <a:latin typeface="Calibri"/>
                  <a:ea typeface="Calibri"/>
                  <a:cs typeface="Calibri"/>
                  <a:sym typeface="Calibri"/>
                </a:rPr>
                <a:t>Design</a:t>
              </a:r>
              <a:endParaRPr sz="3200"/>
            </a:p>
            <a:p>
              <a:pPr algn="ctr"/>
              <a:r>
                <a:rPr lang="en" sz="3200" dirty="0">
                  <a:solidFill>
                    <a:srgbClr val="DC0500"/>
                  </a:solidFill>
                  <a:latin typeface="Calibri"/>
                  <a:ea typeface="Calibri"/>
                  <a:cs typeface="Calibri"/>
                  <a:sym typeface="Calibri"/>
                </a:rPr>
                <a:t>Challenge</a:t>
              </a:r>
              <a:endParaRPr sz="3200">
                <a:solidFill>
                  <a:srgbClr val="DC0500"/>
                </a:solidFill>
                <a:latin typeface="Calibri"/>
                <a:ea typeface="Calibri"/>
                <a:cs typeface="Calibri"/>
                <a:sym typeface="Calibri"/>
              </a:endParaRPr>
            </a:p>
          </p:txBody>
        </p:sp>
        <p:sp>
          <p:nvSpPr>
            <p:cNvPr id="123" name="Google Shape;123;p23"/>
            <p:cNvSpPr txBox="1"/>
            <p:nvPr/>
          </p:nvSpPr>
          <p:spPr>
            <a:xfrm>
              <a:off x="7539083" y="3607652"/>
              <a:ext cx="1356000" cy="941400"/>
            </a:xfrm>
            <a:prstGeom prst="rect">
              <a:avLst/>
            </a:prstGeom>
            <a:noFill/>
            <a:ln>
              <a:noFill/>
            </a:ln>
          </p:spPr>
          <p:txBody>
            <a:bodyPr spcFirstLastPara="1" wrap="square" lIns="91425" tIns="45700" rIns="91425" bIns="45700" anchor="t" anchorCtr="0">
              <a:noAutofit/>
            </a:bodyPr>
            <a:lstStyle/>
            <a:p>
              <a:pPr algn="ctr"/>
              <a:r>
                <a:rPr lang="en" sz="3200" dirty="0">
                  <a:solidFill>
                    <a:srgbClr val="000000"/>
                  </a:solidFill>
                  <a:latin typeface="Calibri"/>
                  <a:ea typeface="Calibri"/>
                  <a:cs typeface="Calibri"/>
                  <a:sym typeface="Calibri"/>
                </a:rPr>
                <a:t>Design</a:t>
              </a:r>
              <a:endParaRPr sz="3200"/>
            </a:p>
            <a:p>
              <a:pPr algn="ctr"/>
              <a:r>
                <a:rPr lang="en" sz="3200" dirty="0">
                  <a:solidFill>
                    <a:srgbClr val="DC0500"/>
                  </a:solidFill>
                  <a:latin typeface="Calibri"/>
                  <a:ea typeface="Calibri"/>
                  <a:cs typeface="Calibri"/>
                  <a:sym typeface="Calibri"/>
                </a:rPr>
                <a:t>Solution</a:t>
              </a:r>
              <a:endParaRPr sz="3200">
                <a:solidFill>
                  <a:srgbClr val="DC0500"/>
                </a:solidFill>
                <a:latin typeface="Calibri"/>
                <a:ea typeface="Calibri"/>
                <a:cs typeface="Calibri"/>
                <a:sym typeface="Calibri"/>
              </a:endParaRPr>
            </a:p>
          </p:txBody>
        </p:sp>
        <p:sp>
          <p:nvSpPr>
            <p:cNvPr id="124" name="Google Shape;124;p23"/>
            <p:cNvSpPr/>
            <p:nvPr/>
          </p:nvSpPr>
          <p:spPr>
            <a:xfrm rot="-5400000">
              <a:off x="4393276" y="1060025"/>
              <a:ext cx="531300" cy="5912700"/>
            </a:xfrm>
            <a:prstGeom prst="downArrow">
              <a:avLst>
                <a:gd name="adj1" fmla="val 50000"/>
                <a:gd name="adj2" fmla="val 99999"/>
              </a:avLst>
            </a:prstGeom>
            <a:solidFill>
              <a:srgbClr val="DC0500"/>
            </a:solidFill>
            <a:ln>
              <a:noFill/>
            </a:ln>
          </p:spPr>
          <p:txBody>
            <a:bodyPr spcFirstLastPara="1" wrap="square" lIns="91425" tIns="45700" rIns="91425" bIns="45700" anchor="ctr" anchorCtr="0">
              <a:noAutofit/>
            </a:bodyPr>
            <a:lstStyle/>
            <a:p>
              <a:pPr algn="ctr"/>
              <a:endParaRPr sz="2400">
                <a:solidFill>
                  <a:srgbClr val="FFFFFF"/>
                </a:solidFill>
                <a:latin typeface="Calibri"/>
                <a:ea typeface="Calibri"/>
                <a:cs typeface="Calibri"/>
                <a:sym typeface="Calibri"/>
              </a:endParaRPr>
            </a:p>
          </p:txBody>
        </p:sp>
      </p:grpSp>
      <p:pic>
        <p:nvPicPr>
          <p:cNvPr id="125" name="Google Shape;125;p23"/>
          <p:cNvPicPr preferRelativeResize="0"/>
          <p:nvPr/>
        </p:nvPicPr>
        <p:blipFill>
          <a:blip r:embed="rId3">
            <a:alphaModFix/>
          </a:blip>
          <a:stretch>
            <a:fillRect/>
          </a:stretch>
        </p:blipFill>
        <p:spPr>
          <a:xfrm>
            <a:off x="0" y="1458569"/>
            <a:ext cx="11785600" cy="2426447"/>
          </a:xfrm>
          <a:prstGeom prst="rect">
            <a:avLst/>
          </a:prstGeom>
          <a:noFill/>
          <a:ln>
            <a:noFill/>
          </a:ln>
        </p:spPr>
      </p:pic>
      <p:sp>
        <p:nvSpPr>
          <p:cNvPr id="126" name="Google Shape;126;p23"/>
          <p:cNvSpPr txBox="1"/>
          <p:nvPr/>
        </p:nvSpPr>
        <p:spPr>
          <a:xfrm>
            <a:off x="848869" y="3885000"/>
            <a:ext cx="4134800" cy="620400"/>
          </a:xfrm>
          <a:prstGeom prst="rect">
            <a:avLst/>
          </a:prstGeom>
          <a:noFill/>
          <a:ln>
            <a:noFill/>
          </a:ln>
        </p:spPr>
        <p:txBody>
          <a:bodyPr spcFirstLastPara="1" wrap="square" lIns="121897" tIns="121897" rIns="121897" bIns="121897" anchor="t" anchorCtr="0">
            <a:noAutofit/>
          </a:bodyPr>
          <a:lstStyle/>
          <a:p>
            <a:pPr algn="ctr"/>
            <a:r>
              <a:rPr lang="en" dirty="0"/>
              <a:t>P r o b l e m    S p a c e</a:t>
            </a:r>
            <a:endParaRPr/>
          </a:p>
        </p:txBody>
      </p:sp>
      <p:sp>
        <p:nvSpPr>
          <p:cNvPr id="127" name="Google Shape;127;p23"/>
          <p:cNvSpPr txBox="1"/>
          <p:nvPr/>
        </p:nvSpPr>
        <p:spPr>
          <a:xfrm>
            <a:off x="7004867" y="3885000"/>
            <a:ext cx="3553200" cy="620400"/>
          </a:xfrm>
          <a:prstGeom prst="rect">
            <a:avLst/>
          </a:prstGeom>
          <a:noFill/>
          <a:ln>
            <a:noFill/>
          </a:ln>
        </p:spPr>
        <p:txBody>
          <a:bodyPr spcFirstLastPara="1" wrap="square" lIns="121897" tIns="121897" rIns="121897" bIns="121897" anchor="t" anchorCtr="0">
            <a:noAutofit/>
          </a:bodyPr>
          <a:lstStyle/>
          <a:p>
            <a:pPr algn="ctr"/>
            <a:r>
              <a:rPr lang="en" dirty="0"/>
              <a:t>S o l u t i o n    S p a c 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1000"/>
                                        <p:tgtEl>
                                          <p:spTgt spid="126"/>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10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a:t>
            </a:r>
            <a:endParaRPr>
              <a:solidFill>
                <a:srgbClr val="CC0000"/>
              </a:solidFill>
            </a:endParaRPr>
          </a:p>
        </p:txBody>
      </p:sp>
      <p:pic>
        <p:nvPicPr>
          <p:cNvPr id="133" name="Google Shape;133;p24"/>
          <p:cNvPicPr preferRelativeResize="0"/>
          <p:nvPr/>
        </p:nvPicPr>
        <p:blipFill>
          <a:blip r:embed="rId3">
            <a:alphaModFix/>
          </a:blip>
          <a:stretch>
            <a:fillRect/>
          </a:stretch>
        </p:blipFill>
        <p:spPr>
          <a:xfrm>
            <a:off x="0" y="1458569"/>
            <a:ext cx="11785600" cy="2426447"/>
          </a:xfrm>
          <a:prstGeom prst="rect">
            <a:avLst/>
          </a:prstGeom>
          <a:noFill/>
          <a:ln>
            <a:noFill/>
          </a:ln>
        </p:spPr>
      </p:pic>
      <p:sp>
        <p:nvSpPr>
          <p:cNvPr id="134" name="Google Shape;134;p24"/>
          <p:cNvSpPr txBox="1"/>
          <p:nvPr/>
        </p:nvSpPr>
        <p:spPr>
          <a:xfrm>
            <a:off x="848869" y="3885000"/>
            <a:ext cx="4134800" cy="620400"/>
          </a:xfrm>
          <a:prstGeom prst="rect">
            <a:avLst/>
          </a:prstGeom>
          <a:noFill/>
          <a:ln>
            <a:noFill/>
          </a:ln>
        </p:spPr>
        <p:txBody>
          <a:bodyPr spcFirstLastPara="1" wrap="square" lIns="121897" tIns="121897" rIns="121897" bIns="121897" anchor="t" anchorCtr="0">
            <a:noAutofit/>
          </a:bodyPr>
          <a:lstStyle/>
          <a:p>
            <a:pPr algn="ctr"/>
            <a:r>
              <a:rPr lang="en" dirty="0"/>
              <a:t>P r o b l e m    S p a c e</a:t>
            </a:r>
            <a:endParaRPr/>
          </a:p>
        </p:txBody>
      </p:sp>
      <p:sp>
        <p:nvSpPr>
          <p:cNvPr id="135" name="Google Shape;135;p24"/>
          <p:cNvSpPr txBox="1"/>
          <p:nvPr/>
        </p:nvSpPr>
        <p:spPr>
          <a:xfrm>
            <a:off x="7004867" y="3885000"/>
            <a:ext cx="3553200" cy="620400"/>
          </a:xfrm>
          <a:prstGeom prst="rect">
            <a:avLst/>
          </a:prstGeom>
          <a:noFill/>
          <a:ln>
            <a:noFill/>
          </a:ln>
        </p:spPr>
        <p:txBody>
          <a:bodyPr spcFirstLastPara="1" wrap="square" lIns="121897" tIns="121897" rIns="121897" bIns="121897" anchor="t" anchorCtr="0">
            <a:noAutofit/>
          </a:bodyPr>
          <a:lstStyle/>
          <a:p>
            <a:pPr algn="ctr"/>
            <a:r>
              <a:rPr lang="en" dirty="0"/>
              <a:t>S o l u t i o n    S p a c e</a:t>
            </a:r>
            <a:endParaRPr/>
          </a:p>
        </p:txBody>
      </p:sp>
      <p:sp>
        <p:nvSpPr>
          <p:cNvPr id="136" name="Google Shape;136;p24"/>
          <p:cNvSpPr txBox="1"/>
          <p:nvPr/>
        </p:nvSpPr>
        <p:spPr>
          <a:xfrm>
            <a:off x="203212" y="4810207"/>
            <a:ext cx="2110000" cy="1255200"/>
          </a:xfrm>
          <a:prstGeom prst="rect">
            <a:avLst/>
          </a:prstGeom>
          <a:noFill/>
          <a:ln>
            <a:noFill/>
          </a:ln>
        </p:spPr>
        <p:txBody>
          <a:bodyPr spcFirstLastPara="1" wrap="square" lIns="121897" tIns="60932" rIns="121897" bIns="60932" anchor="t" anchorCtr="0">
            <a:noAutofit/>
          </a:bodyPr>
          <a:lstStyle/>
          <a:p>
            <a:pPr algn="ctr"/>
            <a:r>
              <a:rPr lang="en" sz="3200" dirty="0">
                <a:solidFill>
                  <a:srgbClr val="000000"/>
                </a:solidFill>
                <a:latin typeface="Calibri"/>
                <a:ea typeface="Calibri"/>
                <a:cs typeface="Calibri"/>
                <a:sym typeface="Calibri"/>
              </a:rPr>
              <a:t>Design</a:t>
            </a:r>
            <a:endParaRPr sz="3200"/>
          </a:p>
          <a:p>
            <a:pPr algn="ctr"/>
            <a:r>
              <a:rPr lang="en" sz="3200" dirty="0">
                <a:solidFill>
                  <a:srgbClr val="DC0500"/>
                </a:solidFill>
                <a:latin typeface="Calibri"/>
                <a:ea typeface="Calibri"/>
                <a:cs typeface="Calibri"/>
                <a:sym typeface="Calibri"/>
              </a:rPr>
              <a:t>Challenge</a:t>
            </a:r>
            <a:endParaRPr sz="3200">
              <a:solidFill>
                <a:srgbClr val="DC0500"/>
              </a:solidFill>
              <a:latin typeface="Calibri"/>
              <a:ea typeface="Calibri"/>
              <a:cs typeface="Calibri"/>
              <a:sym typeface="Calibri"/>
            </a:endParaRPr>
          </a:p>
        </p:txBody>
      </p:sp>
      <p:sp>
        <p:nvSpPr>
          <p:cNvPr id="137" name="Google Shape;137;p24"/>
          <p:cNvSpPr txBox="1"/>
          <p:nvPr/>
        </p:nvSpPr>
        <p:spPr>
          <a:xfrm>
            <a:off x="10052111" y="4810203"/>
            <a:ext cx="1808000" cy="1255200"/>
          </a:xfrm>
          <a:prstGeom prst="rect">
            <a:avLst/>
          </a:prstGeom>
          <a:noFill/>
          <a:ln>
            <a:noFill/>
          </a:ln>
        </p:spPr>
        <p:txBody>
          <a:bodyPr spcFirstLastPara="1" wrap="square" lIns="121897" tIns="60932" rIns="121897" bIns="60932" anchor="t" anchorCtr="0">
            <a:noAutofit/>
          </a:bodyPr>
          <a:lstStyle/>
          <a:p>
            <a:pPr algn="ctr"/>
            <a:r>
              <a:rPr lang="en" sz="3200" dirty="0">
                <a:solidFill>
                  <a:srgbClr val="000000"/>
                </a:solidFill>
                <a:latin typeface="Calibri"/>
                <a:ea typeface="Calibri"/>
                <a:cs typeface="Calibri"/>
                <a:sym typeface="Calibri"/>
              </a:rPr>
              <a:t>Design</a:t>
            </a:r>
            <a:endParaRPr sz="3200"/>
          </a:p>
          <a:p>
            <a:pPr algn="ctr"/>
            <a:r>
              <a:rPr lang="en" sz="3200" dirty="0">
                <a:solidFill>
                  <a:srgbClr val="DC0500"/>
                </a:solidFill>
                <a:latin typeface="Calibri"/>
                <a:ea typeface="Calibri"/>
                <a:cs typeface="Calibri"/>
                <a:sym typeface="Calibri"/>
              </a:rPr>
              <a:t>Solution</a:t>
            </a:r>
            <a:endParaRPr sz="3200">
              <a:solidFill>
                <a:srgbClr val="DC0500"/>
              </a:solidFill>
              <a:latin typeface="Calibri"/>
              <a:ea typeface="Calibri"/>
              <a:cs typeface="Calibri"/>
              <a:sym typeface="Calibri"/>
            </a:endParaRPr>
          </a:p>
        </p:txBody>
      </p:sp>
      <p:pic>
        <p:nvPicPr>
          <p:cNvPr id="138" name="Google Shape;138;p24"/>
          <p:cNvPicPr preferRelativeResize="0"/>
          <p:nvPr/>
        </p:nvPicPr>
        <p:blipFill>
          <a:blip r:embed="rId4">
            <a:alphaModFix/>
          </a:blip>
          <a:stretch>
            <a:fillRect/>
          </a:stretch>
        </p:blipFill>
        <p:spPr>
          <a:xfrm>
            <a:off x="1689035" y="4206100"/>
            <a:ext cx="8592400" cy="2223467"/>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fade/>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415601" y="4917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 Branding</a:t>
            </a:r>
            <a:endParaRPr>
              <a:solidFill>
                <a:srgbClr val="CC0000"/>
              </a:solidFill>
            </a:endParaRPr>
          </a:p>
        </p:txBody>
      </p:sp>
      <p:grpSp>
        <p:nvGrpSpPr>
          <p:cNvPr id="2" name="Google Shape;144;p25"/>
          <p:cNvGrpSpPr/>
          <p:nvPr/>
        </p:nvGrpSpPr>
        <p:grpSpPr>
          <a:xfrm>
            <a:off x="538970" y="3720533"/>
            <a:ext cx="9847132" cy="596800"/>
            <a:chOff x="404225" y="2790400"/>
            <a:chExt cx="7385350" cy="447600"/>
          </a:xfrm>
        </p:grpSpPr>
        <p:sp>
          <p:nvSpPr>
            <p:cNvPr id="145" name="Google Shape;145;p25"/>
            <p:cNvSpPr txBox="1"/>
            <p:nvPr/>
          </p:nvSpPr>
          <p:spPr>
            <a:xfrm>
              <a:off x="404225" y="2790400"/>
              <a:ext cx="2341200" cy="407100"/>
            </a:xfrm>
            <a:prstGeom prst="rect">
              <a:avLst/>
            </a:prstGeom>
            <a:noFill/>
            <a:ln>
              <a:noFill/>
            </a:ln>
          </p:spPr>
          <p:txBody>
            <a:bodyPr spcFirstLastPara="1" wrap="square" lIns="91425" tIns="45700" rIns="91425" bIns="45700" anchor="t" anchorCtr="0">
              <a:noAutofit/>
            </a:bodyPr>
            <a:lstStyle/>
            <a:p>
              <a:pPr algn="r"/>
              <a:r>
                <a:rPr lang="en" sz="2400" dirty="0">
                  <a:solidFill>
                    <a:srgbClr val="000000"/>
                  </a:solidFill>
                  <a:latin typeface="Calibri"/>
                  <a:ea typeface="Calibri"/>
                  <a:cs typeface="Calibri"/>
                  <a:sym typeface="Calibri"/>
                </a:rPr>
                <a:t>Design Thinkers Group</a:t>
              </a:r>
              <a:endParaRPr sz="2400"/>
            </a:p>
            <a:p>
              <a:pPr algn="r"/>
              <a:endParaRPr sz="2400">
                <a:solidFill>
                  <a:srgbClr val="000000"/>
                </a:solidFill>
                <a:latin typeface="Calibri"/>
                <a:ea typeface="Calibri"/>
                <a:cs typeface="Calibri"/>
                <a:sym typeface="Calibri"/>
              </a:endParaRPr>
            </a:p>
          </p:txBody>
        </p:sp>
        <p:sp>
          <p:nvSpPr>
            <p:cNvPr id="146" name="Google Shape;146;p25"/>
            <p:cNvSpPr txBox="1"/>
            <p:nvPr/>
          </p:nvSpPr>
          <p:spPr>
            <a:xfrm>
              <a:off x="2885475" y="2790400"/>
              <a:ext cx="4904100" cy="447600"/>
            </a:xfrm>
            <a:prstGeom prst="rect">
              <a:avLst/>
            </a:prstGeom>
            <a:noFill/>
            <a:ln>
              <a:noFill/>
            </a:ln>
          </p:spPr>
          <p:txBody>
            <a:bodyPr spcFirstLastPara="1" wrap="square" lIns="91425" tIns="45700" rIns="91425" bIns="45700" anchor="t" anchorCtr="0">
              <a:noAutofit/>
            </a:bodyPr>
            <a:lstStyle/>
            <a:p>
              <a:r>
                <a:rPr lang="en" sz="2400" dirty="0">
                  <a:solidFill>
                    <a:srgbClr val="000000"/>
                  </a:solidFill>
                  <a:latin typeface="Calibri"/>
                  <a:ea typeface="Calibri"/>
                  <a:cs typeface="Calibri"/>
                  <a:sym typeface="Calibri"/>
                </a:rPr>
                <a:t>Empathize </a:t>
              </a:r>
              <a:r>
                <a:rPr lang="en" sz="2400" dirty="0">
                  <a:latin typeface="Calibri"/>
                  <a:ea typeface="Calibri"/>
                  <a:cs typeface="Calibri"/>
                  <a:sym typeface="Calibri"/>
                </a:rPr>
                <a:t>|</a:t>
              </a:r>
              <a:r>
                <a:rPr lang="en" sz="2400" dirty="0">
                  <a:solidFill>
                    <a:srgbClr val="000000"/>
                  </a:solidFill>
                  <a:latin typeface="Calibri"/>
                  <a:ea typeface="Calibri"/>
                  <a:cs typeface="Calibri"/>
                  <a:sym typeface="Calibri"/>
                </a:rPr>
                <a:t> (Re)frame </a:t>
              </a:r>
              <a:r>
                <a:rPr lang="en" sz="2400" dirty="0">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Prototype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Test</a:t>
              </a:r>
              <a:endParaRPr sz="2400"/>
            </a:p>
            <a:p>
              <a:endParaRPr sz="2400">
                <a:solidFill>
                  <a:srgbClr val="000000"/>
                </a:solidFill>
                <a:latin typeface="Calibri"/>
                <a:ea typeface="Calibri"/>
                <a:cs typeface="Calibri"/>
                <a:sym typeface="Calibri"/>
              </a:endParaRPr>
            </a:p>
            <a:p>
              <a:endParaRPr sz="2400">
                <a:solidFill>
                  <a:srgbClr val="000000"/>
                </a:solidFill>
                <a:latin typeface="Calibri"/>
                <a:ea typeface="Calibri"/>
                <a:cs typeface="Calibri"/>
                <a:sym typeface="Calibri"/>
              </a:endParaRPr>
            </a:p>
          </p:txBody>
        </p:sp>
      </p:grpSp>
      <p:pic>
        <p:nvPicPr>
          <p:cNvPr id="147" name="Google Shape;147;p25"/>
          <p:cNvPicPr preferRelativeResize="0"/>
          <p:nvPr/>
        </p:nvPicPr>
        <p:blipFill>
          <a:blip r:embed="rId3">
            <a:alphaModFix/>
          </a:blip>
          <a:stretch>
            <a:fillRect/>
          </a:stretch>
        </p:blipFill>
        <p:spPr>
          <a:xfrm>
            <a:off x="4" y="1300677"/>
            <a:ext cx="12191997" cy="2548383"/>
          </a:xfrm>
          <a:prstGeom prst="rect">
            <a:avLst/>
          </a:prstGeom>
          <a:noFill/>
          <a:ln>
            <a:noFill/>
          </a:ln>
        </p:spPr>
      </p:pic>
      <p:grpSp>
        <p:nvGrpSpPr>
          <p:cNvPr id="3" name="Google Shape;148;p25"/>
          <p:cNvGrpSpPr/>
          <p:nvPr/>
        </p:nvGrpSpPr>
        <p:grpSpPr>
          <a:xfrm>
            <a:off x="538970" y="4086483"/>
            <a:ext cx="9847132" cy="2834963"/>
            <a:chOff x="404225" y="3064862"/>
            <a:chExt cx="7385350" cy="2126222"/>
          </a:xfrm>
        </p:grpSpPr>
        <p:sp>
          <p:nvSpPr>
            <p:cNvPr id="149" name="Google Shape;149;p25"/>
            <p:cNvSpPr txBox="1"/>
            <p:nvPr/>
          </p:nvSpPr>
          <p:spPr>
            <a:xfrm>
              <a:off x="404225" y="3067684"/>
              <a:ext cx="2341200" cy="2123400"/>
            </a:xfrm>
            <a:prstGeom prst="rect">
              <a:avLst/>
            </a:prstGeom>
            <a:noFill/>
            <a:ln>
              <a:noFill/>
            </a:ln>
          </p:spPr>
          <p:txBody>
            <a:bodyPr spcFirstLastPara="1" wrap="square" lIns="91425" tIns="45700" rIns="91425" bIns="45700" anchor="t" anchorCtr="0">
              <a:noAutofit/>
            </a:bodyPr>
            <a:lstStyle/>
            <a:p>
              <a:pPr algn="r"/>
              <a:r>
                <a:rPr lang="en" sz="2400" dirty="0">
                  <a:solidFill>
                    <a:srgbClr val="000000"/>
                  </a:solidFill>
                  <a:latin typeface="Calibri"/>
                  <a:ea typeface="Calibri"/>
                  <a:cs typeface="Calibri"/>
                  <a:sym typeface="Calibri"/>
                </a:rPr>
                <a:t>Stanford d.school</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Ideo</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Ideo v2.0</a:t>
              </a:r>
              <a:endParaRPr sz="2400"/>
            </a:p>
            <a:p>
              <a:pPr algn="r"/>
              <a:r>
                <a:rPr lang="en" sz="2400" dirty="0">
                  <a:solidFill>
                    <a:srgbClr val="000000"/>
                  </a:solidFill>
                  <a:latin typeface="Calibri"/>
                  <a:ea typeface="Calibri"/>
                  <a:cs typeface="Calibri"/>
                  <a:sym typeface="Calibri"/>
                </a:rPr>
                <a:t>Luma Institute</a:t>
              </a:r>
              <a:endParaRPr sz="2400"/>
            </a:p>
            <a:p>
              <a:pPr algn="r"/>
              <a:r>
                <a:rPr lang="en" sz="2400" dirty="0">
                  <a:solidFill>
                    <a:srgbClr val="000000"/>
                  </a:solidFill>
                  <a:latin typeface="Calibri"/>
                  <a:ea typeface="Calibri"/>
                  <a:cs typeface="Calibri"/>
                  <a:sym typeface="Calibri"/>
                </a:rPr>
                <a:t>IBM</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FSU Innovation Hub</a:t>
              </a:r>
              <a:endParaRPr sz="2400">
                <a:solidFill>
                  <a:srgbClr val="000000"/>
                </a:solidFill>
                <a:latin typeface="Calibri"/>
                <a:ea typeface="Calibri"/>
                <a:cs typeface="Calibri"/>
                <a:sym typeface="Calibri"/>
              </a:endParaRPr>
            </a:p>
          </p:txBody>
        </p:sp>
        <p:sp>
          <p:nvSpPr>
            <p:cNvPr id="150" name="Google Shape;150;p25"/>
            <p:cNvSpPr txBox="1"/>
            <p:nvPr/>
          </p:nvSpPr>
          <p:spPr>
            <a:xfrm>
              <a:off x="2885475" y="3064862"/>
              <a:ext cx="4904100" cy="1878600"/>
            </a:xfrm>
            <a:prstGeom prst="rect">
              <a:avLst/>
            </a:prstGeom>
            <a:noFill/>
            <a:ln>
              <a:noFill/>
            </a:ln>
          </p:spPr>
          <p:txBody>
            <a:bodyPr spcFirstLastPara="1" wrap="square" lIns="91425" tIns="45700" rIns="91425" bIns="45700" anchor="t" anchorCtr="0">
              <a:noAutofit/>
            </a:bodyPr>
            <a:lstStyle/>
            <a:p>
              <a:r>
                <a:rPr lang="en" sz="2400" dirty="0">
                  <a:solidFill>
                    <a:srgbClr val="000000"/>
                  </a:solidFill>
                  <a:latin typeface="Calibri"/>
                  <a:ea typeface="Calibri"/>
                  <a:cs typeface="Calibri"/>
                  <a:sym typeface="Calibri"/>
                </a:rPr>
                <a:t>Empathize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Define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Prototype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Test</a:t>
              </a:r>
              <a:endParaRPr sz="2400"/>
            </a:p>
            <a:p>
              <a:r>
                <a:rPr lang="en" sz="2400" dirty="0">
                  <a:solidFill>
                    <a:srgbClr val="000000"/>
                  </a:solidFill>
                  <a:latin typeface="Calibri"/>
                  <a:ea typeface="Calibri"/>
                  <a:cs typeface="Calibri"/>
                  <a:sym typeface="Calibri"/>
                </a:rPr>
                <a:t>Gather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Generate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Share</a:t>
              </a:r>
              <a:endParaRPr sz="2400"/>
            </a:p>
            <a:p>
              <a:r>
                <a:rPr lang="en" sz="2400" dirty="0">
                  <a:solidFill>
                    <a:srgbClr val="000000"/>
                  </a:solidFill>
                  <a:latin typeface="Calibri"/>
                  <a:ea typeface="Calibri"/>
                  <a:cs typeface="Calibri"/>
                  <a:sym typeface="Calibri"/>
                </a:rPr>
                <a:t>Inspiration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Ideation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Implementation</a:t>
              </a:r>
              <a:endParaRPr sz="2400"/>
            </a:p>
            <a:p>
              <a:r>
                <a:rPr lang="en" sz="2400" dirty="0">
                  <a:solidFill>
                    <a:srgbClr val="000000"/>
                  </a:solidFill>
                  <a:latin typeface="Calibri"/>
                  <a:ea typeface="Calibri"/>
                  <a:cs typeface="Calibri"/>
                  <a:sym typeface="Calibri"/>
                </a:rPr>
                <a:t>Looking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Understanding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Making</a:t>
              </a:r>
              <a:endParaRPr sz="2400"/>
            </a:p>
            <a:p>
              <a:r>
                <a:rPr lang="en" sz="2400" dirty="0">
                  <a:solidFill>
                    <a:srgbClr val="000000"/>
                  </a:solidFill>
                  <a:latin typeface="Calibri"/>
                  <a:ea typeface="Calibri"/>
                  <a:cs typeface="Calibri"/>
                  <a:sym typeface="Calibri"/>
                </a:rPr>
                <a:t>Observe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Reflect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Make</a:t>
              </a:r>
              <a:endParaRPr sz="2400">
                <a:solidFill>
                  <a:srgbClr val="000000"/>
                </a:solidFill>
                <a:latin typeface="Calibri"/>
                <a:ea typeface="Calibri"/>
                <a:cs typeface="Calibri"/>
                <a:sym typeface="Calibri"/>
              </a:endParaRPr>
            </a:p>
            <a:p>
              <a:r>
                <a:rPr lang="en" sz="2400" dirty="0">
                  <a:solidFill>
                    <a:srgbClr val="000000"/>
                  </a:solidFill>
                  <a:latin typeface="Calibri"/>
                  <a:ea typeface="Calibri"/>
                  <a:cs typeface="Calibri"/>
                  <a:sym typeface="Calibri"/>
                </a:rPr>
                <a:t>Empathize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Build</a:t>
              </a:r>
              <a:endParaRPr sz="2400">
                <a:solidFill>
                  <a:srgbClr val="000000"/>
                </a:solidFill>
                <a:latin typeface="Calibri"/>
                <a:ea typeface="Calibri"/>
                <a:cs typeface="Calibri"/>
                <a:sym typeface="Calibri"/>
              </a:endParaRPr>
            </a:p>
            <a:p>
              <a:endParaRPr sz="24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415601" y="4917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 Methods &amp; Tools</a:t>
            </a:r>
            <a:endParaRPr>
              <a:solidFill>
                <a:srgbClr val="CC0000"/>
              </a:solidFill>
            </a:endParaRPr>
          </a:p>
        </p:txBody>
      </p:sp>
      <p:sp>
        <p:nvSpPr>
          <p:cNvPr id="156" name="Google Shape;156;p26"/>
          <p:cNvSpPr txBox="1"/>
          <p:nvPr/>
        </p:nvSpPr>
        <p:spPr>
          <a:xfrm>
            <a:off x="538969" y="3720533"/>
            <a:ext cx="3121600" cy="2831200"/>
          </a:xfrm>
          <a:prstGeom prst="rect">
            <a:avLst/>
          </a:prstGeom>
          <a:noFill/>
          <a:ln>
            <a:noFill/>
          </a:ln>
        </p:spPr>
        <p:txBody>
          <a:bodyPr spcFirstLastPara="1" wrap="square" lIns="121897" tIns="60932" rIns="121897" bIns="60932" anchor="t" anchorCtr="0">
            <a:noAutofit/>
          </a:bodyPr>
          <a:lstStyle/>
          <a:p>
            <a:pPr algn="r"/>
            <a:r>
              <a:rPr lang="en" sz="2400" dirty="0">
                <a:solidFill>
                  <a:srgbClr val="000000"/>
                </a:solidFill>
                <a:latin typeface="Calibri"/>
                <a:ea typeface="Calibri"/>
                <a:cs typeface="Calibri"/>
                <a:sym typeface="Calibri"/>
              </a:rPr>
              <a:t>Design Thinkers Group</a:t>
            </a:r>
            <a:endParaRPr sz="2400"/>
          </a:p>
          <a:p>
            <a:pPr algn="r"/>
            <a:r>
              <a:rPr lang="en" sz="2400" dirty="0">
                <a:solidFill>
                  <a:srgbClr val="000000"/>
                </a:solidFill>
                <a:latin typeface="Calibri"/>
                <a:ea typeface="Calibri"/>
                <a:cs typeface="Calibri"/>
                <a:sym typeface="Calibri"/>
              </a:rPr>
              <a:t>Stanford d.school</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Ideo</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Ideo v2.0</a:t>
            </a:r>
            <a:endParaRPr sz="2400"/>
          </a:p>
          <a:p>
            <a:pPr algn="r"/>
            <a:r>
              <a:rPr lang="en" sz="2400" dirty="0">
                <a:solidFill>
                  <a:srgbClr val="000000"/>
                </a:solidFill>
                <a:latin typeface="Calibri"/>
                <a:ea typeface="Calibri"/>
                <a:cs typeface="Calibri"/>
                <a:sym typeface="Calibri"/>
              </a:rPr>
              <a:t>Luma Institute</a:t>
            </a:r>
            <a:endParaRPr sz="2400"/>
          </a:p>
          <a:p>
            <a:pPr algn="r"/>
            <a:r>
              <a:rPr lang="en" sz="2400" dirty="0">
                <a:solidFill>
                  <a:srgbClr val="000000"/>
                </a:solidFill>
                <a:latin typeface="Calibri"/>
                <a:ea typeface="Calibri"/>
                <a:cs typeface="Calibri"/>
                <a:sym typeface="Calibri"/>
              </a:rPr>
              <a:t>IBM</a:t>
            </a:r>
            <a:endParaRPr sz="2400">
              <a:solidFill>
                <a:srgbClr val="000000"/>
              </a:solidFill>
              <a:latin typeface="Calibri"/>
              <a:ea typeface="Calibri"/>
              <a:cs typeface="Calibri"/>
              <a:sym typeface="Calibri"/>
            </a:endParaRPr>
          </a:p>
          <a:p>
            <a:pPr algn="r"/>
            <a:r>
              <a:rPr lang="en" sz="2400" dirty="0">
                <a:solidFill>
                  <a:srgbClr val="000000"/>
                </a:solidFill>
                <a:latin typeface="Calibri"/>
                <a:ea typeface="Calibri"/>
                <a:cs typeface="Calibri"/>
                <a:sym typeface="Calibri"/>
              </a:rPr>
              <a:t>FSU Innovation Hub</a:t>
            </a:r>
            <a:endParaRPr sz="2400">
              <a:solidFill>
                <a:srgbClr val="000000"/>
              </a:solidFill>
              <a:latin typeface="Calibri"/>
              <a:ea typeface="Calibri"/>
              <a:cs typeface="Calibri"/>
              <a:sym typeface="Calibri"/>
            </a:endParaRPr>
          </a:p>
        </p:txBody>
      </p:sp>
      <p:sp>
        <p:nvSpPr>
          <p:cNvPr id="157" name="Google Shape;157;p26"/>
          <p:cNvSpPr txBox="1"/>
          <p:nvPr/>
        </p:nvSpPr>
        <p:spPr>
          <a:xfrm>
            <a:off x="3847300" y="3720533"/>
            <a:ext cx="6538800" cy="2911200"/>
          </a:xfrm>
          <a:prstGeom prst="rect">
            <a:avLst/>
          </a:prstGeom>
          <a:noFill/>
          <a:ln>
            <a:noFill/>
          </a:ln>
        </p:spPr>
        <p:txBody>
          <a:bodyPr spcFirstLastPara="1" wrap="square" lIns="121897" tIns="60932" rIns="121897" bIns="60932" anchor="t" anchorCtr="0">
            <a:noAutofit/>
          </a:bodyPr>
          <a:lstStyle/>
          <a:p>
            <a:r>
              <a:rPr lang="en" sz="2400" dirty="0">
                <a:solidFill>
                  <a:srgbClr val="000000"/>
                </a:solidFill>
                <a:latin typeface="Calibri"/>
                <a:ea typeface="Calibri"/>
                <a:cs typeface="Calibri"/>
                <a:sym typeface="Calibri"/>
              </a:rPr>
              <a:t>Empathize </a:t>
            </a:r>
            <a:r>
              <a:rPr lang="en" sz="2400" dirty="0">
                <a:latin typeface="Calibri"/>
                <a:ea typeface="Calibri"/>
                <a:cs typeface="Calibri"/>
                <a:sym typeface="Calibri"/>
              </a:rPr>
              <a:t>|</a:t>
            </a:r>
            <a:r>
              <a:rPr lang="en" sz="2400" dirty="0">
                <a:solidFill>
                  <a:srgbClr val="000000"/>
                </a:solidFill>
                <a:latin typeface="Calibri"/>
                <a:ea typeface="Calibri"/>
                <a:cs typeface="Calibri"/>
                <a:sym typeface="Calibri"/>
              </a:rPr>
              <a:t> (Re)frame </a:t>
            </a:r>
            <a:r>
              <a:rPr lang="en" sz="2400" dirty="0">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Prototype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Test</a:t>
            </a:r>
            <a:endParaRPr sz="2400"/>
          </a:p>
          <a:p>
            <a:r>
              <a:rPr lang="en" sz="2400" dirty="0">
                <a:solidFill>
                  <a:srgbClr val="000000"/>
                </a:solidFill>
                <a:latin typeface="Calibri"/>
                <a:ea typeface="Calibri"/>
                <a:cs typeface="Calibri"/>
                <a:sym typeface="Calibri"/>
              </a:rPr>
              <a:t>Empathize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Define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Prototype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Test</a:t>
            </a:r>
            <a:endParaRPr sz="2400"/>
          </a:p>
          <a:p>
            <a:r>
              <a:rPr lang="en" sz="2400" dirty="0">
                <a:solidFill>
                  <a:srgbClr val="000000"/>
                </a:solidFill>
                <a:latin typeface="Calibri"/>
                <a:ea typeface="Calibri"/>
                <a:cs typeface="Calibri"/>
                <a:sym typeface="Calibri"/>
              </a:rPr>
              <a:t>Gather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Generate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Share</a:t>
            </a:r>
            <a:endParaRPr sz="2400"/>
          </a:p>
          <a:p>
            <a:r>
              <a:rPr lang="en" sz="2400" dirty="0">
                <a:solidFill>
                  <a:srgbClr val="000000"/>
                </a:solidFill>
                <a:latin typeface="Calibri"/>
                <a:ea typeface="Calibri"/>
                <a:cs typeface="Calibri"/>
                <a:sym typeface="Calibri"/>
              </a:rPr>
              <a:t>Inspiration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Ideation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Implementation</a:t>
            </a:r>
            <a:endParaRPr sz="2400"/>
          </a:p>
          <a:p>
            <a:r>
              <a:rPr lang="en" sz="2400" dirty="0">
                <a:solidFill>
                  <a:srgbClr val="000000"/>
                </a:solidFill>
                <a:latin typeface="Calibri"/>
                <a:ea typeface="Calibri"/>
                <a:cs typeface="Calibri"/>
                <a:sym typeface="Calibri"/>
              </a:rPr>
              <a:t>Looking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Understanding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Making</a:t>
            </a:r>
            <a:endParaRPr sz="2400"/>
          </a:p>
          <a:p>
            <a:r>
              <a:rPr lang="en" sz="2400" dirty="0">
                <a:solidFill>
                  <a:srgbClr val="000000"/>
                </a:solidFill>
                <a:latin typeface="Calibri"/>
                <a:ea typeface="Calibri"/>
                <a:cs typeface="Calibri"/>
                <a:sym typeface="Calibri"/>
              </a:rPr>
              <a:t>Observe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Reflect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Make</a:t>
            </a:r>
            <a:endParaRPr sz="2400">
              <a:solidFill>
                <a:srgbClr val="000000"/>
              </a:solidFill>
              <a:latin typeface="Calibri"/>
              <a:ea typeface="Calibri"/>
              <a:cs typeface="Calibri"/>
              <a:sym typeface="Calibri"/>
            </a:endParaRPr>
          </a:p>
          <a:p>
            <a:r>
              <a:rPr lang="en" sz="2400" dirty="0">
                <a:solidFill>
                  <a:srgbClr val="000000"/>
                </a:solidFill>
                <a:latin typeface="Calibri"/>
                <a:ea typeface="Calibri"/>
                <a:cs typeface="Calibri"/>
                <a:sym typeface="Calibri"/>
              </a:rPr>
              <a:t>Empathize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Ideate </a:t>
            </a:r>
            <a:r>
              <a:rPr lang="en" sz="2400" dirty="0">
                <a:solidFill>
                  <a:schemeClr val="dk1"/>
                </a:solidFill>
                <a:latin typeface="Calibri"/>
                <a:ea typeface="Calibri"/>
                <a:cs typeface="Calibri"/>
                <a:sym typeface="Calibri"/>
              </a:rPr>
              <a:t>|</a:t>
            </a:r>
            <a:r>
              <a:rPr lang="en" sz="2400" dirty="0">
                <a:solidFill>
                  <a:srgbClr val="000000"/>
                </a:solidFill>
                <a:latin typeface="Calibri"/>
                <a:ea typeface="Calibri"/>
                <a:cs typeface="Calibri"/>
                <a:sym typeface="Calibri"/>
              </a:rPr>
              <a:t> Build</a:t>
            </a:r>
            <a:endParaRPr sz="2400">
              <a:solidFill>
                <a:srgbClr val="000000"/>
              </a:solidFill>
              <a:latin typeface="Calibri"/>
              <a:ea typeface="Calibri"/>
              <a:cs typeface="Calibri"/>
              <a:sym typeface="Calibri"/>
            </a:endParaRPr>
          </a:p>
          <a:p>
            <a:endParaRPr sz="2400">
              <a:solidFill>
                <a:srgbClr val="000000"/>
              </a:solidFill>
              <a:latin typeface="Calibri"/>
              <a:ea typeface="Calibri"/>
              <a:cs typeface="Calibri"/>
              <a:sym typeface="Calibri"/>
            </a:endParaRPr>
          </a:p>
        </p:txBody>
      </p:sp>
      <p:pic>
        <p:nvPicPr>
          <p:cNvPr id="158" name="Google Shape;158;p26"/>
          <p:cNvPicPr preferRelativeResize="0"/>
          <p:nvPr/>
        </p:nvPicPr>
        <p:blipFill>
          <a:blip r:embed="rId3">
            <a:alphaModFix/>
          </a:blip>
          <a:stretch>
            <a:fillRect/>
          </a:stretch>
        </p:blipFill>
        <p:spPr>
          <a:xfrm>
            <a:off x="4" y="1041085"/>
            <a:ext cx="12191997" cy="28166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spcBef>
                <a:spcPts val="0"/>
              </a:spcBef>
            </a:pPr>
            <a:r>
              <a:rPr lang="en" dirty="0">
                <a:solidFill>
                  <a:srgbClr val="CC0000"/>
                </a:solidFill>
              </a:rPr>
              <a:t>Design Thinking</a:t>
            </a:r>
            <a:endParaRPr>
              <a:solidFill>
                <a:srgbClr val="CC0000"/>
              </a:solidFill>
            </a:endParaRPr>
          </a:p>
        </p:txBody>
      </p:sp>
      <p:sp>
        <p:nvSpPr>
          <p:cNvPr id="4" name="Google Shape;99;p19"/>
          <p:cNvSpPr txBox="1"/>
          <p:nvPr/>
        </p:nvSpPr>
        <p:spPr>
          <a:xfrm>
            <a:off x="273268" y="1346981"/>
            <a:ext cx="11918732" cy="4798275"/>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a:buChar char="•"/>
            </a:pPr>
            <a:r>
              <a:rPr lang="en-US" sz="2100" dirty="0" smtClean="0">
                <a:latin typeface="Calibri" pitchFamily="34" charset="0"/>
                <a:ea typeface="Calibri"/>
                <a:cs typeface="Calibri"/>
                <a:sym typeface="Calibri"/>
              </a:rPr>
              <a:t>It is a process of thinking, collecting and working various hands on methods for solving  problems</a:t>
            </a:r>
          </a:p>
          <a:p>
            <a:pPr marL="609585" indent="-541853" algn="just">
              <a:buSzPts val="2400"/>
            </a:pPr>
            <a:endParaRPr lang="en-US" sz="2100" dirty="0" smtClean="0">
              <a:latin typeface="Calibri" pitchFamily="34" charset="0"/>
              <a:ea typeface="Calibri"/>
              <a:cs typeface="Calibri"/>
              <a:sym typeface="Calibri"/>
            </a:endParaRPr>
          </a:p>
          <a:p>
            <a:pPr marL="609585" indent="-541853" algn="just">
              <a:buSzPts val="2400"/>
              <a:buFont typeface="Arial"/>
              <a:buChar char="•"/>
            </a:pPr>
            <a:r>
              <a:rPr lang="en-US" sz="2100" dirty="0" smtClean="0">
                <a:latin typeface="Calibri" pitchFamily="34" charset="0"/>
                <a:ea typeface="Calibri"/>
                <a:cs typeface="Calibri"/>
                <a:sym typeface="Calibri"/>
              </a:rPr>
              <a:t>Design thinking is a process for creative problem solving.</a:t>
            </a:r>
          </a:p>
          <a:p>
            <a:pPr marL="609585" indent="-541853" algn="just">
              <a:buSzPts val="2400"/>
              <a:buFont typeface="Arial"/>
              <a:buChar char="•"/>
            </a:pPr>
            <a:endParaRPr lang="en-US" sz="2100" dirty="0" smtClean="0">
              <a:latin typeface="Calibri" pitchFamily="34" charset="0"/>
              <a:ea typeface="Calibri"/>
              <a:cs typeface="Calibri"/>
              <a:sym typeface="Calibri"/>
            </a:endParaRPr>
          </a:p>
          <a:p>
            <a:pPr marL="609585" indent="-541853" algn="just">
              <a:buSzPts val="2400"/>
              <a:buFont typeface="Arial"/>
              <a:buChar char="•"/>
            </a:pPr>
            <a:r>
              <a:rPr lang="en-US" sz="2100" dirty="0" smtClean="0">
                <a:latin typeface="Calibri" pitchFamily="34" charset="0"/>
                <a:ea typeface="Calibri"/>
                <a:cs typeface="Calibri"/>
                <a:sym typeface="Calibri"/>
              </a:rPr>
              <a:t> </a:t>
            </a:r>
            <a:r>
              <a:rPr lang="en-US" sz="2100" dirty="0" smtClean="0">
                <a:latin typeface="Calibri" pitchFamily="34" charset="0"/>
              </a:rPr>
              <a:t>Design Thinking provides a solution-based approach to solving problems. </a:t>
            </a:r>
          </a:p>
          <a:p>
            <a:pPr marL="609585" indent="-541853" algn="just">
              <a:buSzPts val="2400"/>
              <a:buFont typeface="Arial"/>
              <a:buChar char="•"/>
            </a:pPr>
            <a:endParaRPr lang="en-US" sz="2100" dirty="0" smtClean="0">
              <a:latin typeface="Calibri" pitchFamily="34" charset="0"/>
            </a:endParaRPr>
          </a:p>
          <a:p>
            <a:pPr marL="609585" indent="-541853" algn="just">
              <a:buSzPts val="2400"/>
              <a:buFont typeface="Arial"/>
              <a:buChar char="•"/>
            </a:pPr>
            <a:r>
              <a:rPr lang="en-US" sz="2100" dirty="0" smtClean="0">
                <a:latin typeface="Calibri" pitchFamily="34" charset="0"/>
              </a:rPr>
              <a:t>Design Thinking revolves around a </a:t>
            </a:r>
            <a:r>
              <a:rPr lang="en-US" sz="2100" dirty="0" smtClean="0">
                <a:solidFill>
                  <a:srgbClr val="FF0000"/>
                </a:solidFill>
                <a:latin typeface="Calibri" pitchFamily="34" charset="0"/>
              </a:rPr>
              <a:t>deep interest </a:t>
            </a:r>
            <a:r>
              <a:rPr lang="en-US" sz="2100" dirty="0" smtClean="0">
                <a:latin typeface="Calibri" pitchFamily="34" charset="0"/>
              </a:rPr>
              <a:t>in developing an </a:t>
            </a:r>
            <a:r>
              <a:rPr lang="en-US" sz="2100" dirty="0" smtClean="0">
                <a:solidFill>
                  <a:srgbClr val="FF0000"/>
                </a:solidFill>
                <a:latin typeface="Calibri" pitchFamily="34" charset="0"/>
              </a:rPr>
              <a:t>understanding</a:t>
            </a:r>
            <a:r>
              <a:rPr lang="en-US" sz="2100" dirty="0" smtClean="0">
                <a:latin typeface="Calibri" pitchFamily="34" charset="0"/>
              </a:rPr>
              <a:t> of the people for whom we’re designing the products or services. </a:t>
            </a:r>
          </a:p>
          <a:p>
            <a:pPr marL="609585" indent="-541853" algn="just">
              <a:buSzPts val="2400"/>
              <a:buFont typeface="Arial"/>
              <a:buChar char="•"/>
            </a:pPr>
            <a:endParaRPr lang="en-US" sz="2100" dirty="0" smtClean="0">
              <a:latin typeface="Calibri" pitchFamily="34" charset="0"/>
            </a:endParaRPr>
          </a:p>
          <a:p>
            <a:pPr marL="609585" indent="-541853" algn="just">
              <a:buSzPts val="2400"/>
              <a:buFont typeface="Arial"/>
              <a:buChar char="•"/>
            </a:pPr>
            <a:r>
              <a:rPr lang="en-US" sz="2100" dirty="0" smtClean="0">
                <a:latin typeface="Calibri" pitchFamily="34" charset="0"/>
                <a:ea typeface="Calibri"/>
                <a:cs typeface="Calibri"/>
                <a:sym typeface="Calibri"/>
              </a:rPr>
              <a:t>Design Thinking is an iterative process in which we seek to understand the user, challenge assumptions, and redefine problems in an attempt to identify alternative strategies and solutions that might not be instantly apparent with our initial level of understanding.</a:t>
            </a:r>
          </a:p>
          <a:p>
            <a:pPr marL="609585" indent="-541853" algn="just">
              <a:buSzPts val="2400"/>
              <a:buFont typeface="Arial"/>
              <a:buChar char="•"/>
            </a:pPr>
            <a:endParaRPr sz="210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415601" y="4917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 Steps in Perspective</a:t>
            </a:r>
            <a:endParaRPr>
              <a:solidFill>
                <a:srgbClr val="CC0000"/>
              </a:solidFill>
            </a:endParaRPr>
          </a:p>
        </p:txBody>
      </p:sp>
      <p:pic>
        <p:nvPicPr>
          <p:cNvPr id="164" name="Google Shape;164;p27"/>
          <p:cNvPicPr preferRelativeResize="0"/>
          <p:nvPr/>
        </p:nvPicPr>
        <p:blipFill>
          <a:blip r:embed="rId3">
            <a:alphaModFix/>
          </a:blip>
          <a:stretch>
            <a:fillRect/>
          </a:stretch>
        </p:blipFill>
        <p:spPr>
          <a:xfrm>
            <a:off x="4" y="1300677"/>
            <a:ext cx="12191997" cy="25483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415601" y="491767"/>
            <a:ext cx="11360801" cy="763600"/>
          </a:xfrm>
          <a:prstGeom prst="rect">
            <a:avLst/>
          </a:prstGeom>
        </p:spPr>
        <p:txBody>
          <a:bodyPr spcFirstLastPara="1" wrap="square" lIns="121897" tIns="121897" rIns="121897" bIns="121897" anchor="t" anchorCtr="0">
            <a:noAutofit/>
          </a:bodyPr>
          <a:lstStyle/>
          <a:p>
            <a:pPr>
              <a:spcBef>
                <a:spcPts val="0"/>
              </a:spcBef>
            </a:pPr>
            <a:r>
              <a:rPr lang="en" dirty="0">
                <a:solidFill>
                  <a:srgbClr val="CC0000"/>
                </a:solidFill>
              </a:rPr>
              <a:t>Design Thinking Steps in Perspective</a:t>
            </a:r>
            <a:endParaRPr>
              <a:solidFill>
                <a:srgbClr val="CC0000"/>
              </a:solidFill>
            </a:endParaRPr>
          </a:p>
        </p:txBody>
      </p:sp>
      <p:pic>
        <p:nvPicPr>
          <p:cNvPr id="170" name="Google Shape;170;p28"/>
          <p:cNvPicPr preferRelativeResize="0"/>
          <p:nvPr/>
        </p:nvPicPr>
        <p:blipFill>
          <a:blip r:embed="rId3">
            <a:alphaModFix/>
          </a:blip>
          <a:stretch>
            <a:fillRect/>
          </a:stretch>
        </p:blipFill>
        <p:spPr>
          <a:xfrm>
            <a:off x="-94" y="1284033"/>
            <a:ext cx="12192091" cy="2548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spcBef>
                <a:spcPts val="0"/>
              </a:spcBef>
            </a:pPr>
            <a:r>
              <a:rPr lang="en" b="1" dirty="0" smtClean="0">
                <a:solidFill>
                  <a:srgbClr val="FF0000"/>
                </a:solidFill>
              </a:rPr>
              <a:t>Class Activity 1: Problem </a:t>
            </a:r>
            <a:r>
              <a:rPr lang="en" b="1" dirty="0">
                <a:solidFill>
                  <a:srgbClr val="FF0000"/>
                </a:solidFill>
              </a:rPr>
              <a:t>Statement</a:t>
            </a:r>
            <a:endParaRPr b="1">
              <a:solidFill>
                <a:srgbClr val="FF0000"/>
              </a:solidFill>
            </a:endParaRPr>
          </a:p>
        </p:txBody>
      </p:sp>
      <p:sp>
        <p:nvSpPr>
          <p:cNvPr id="185" name="Google Shape;185;p30"/>
          <p:cNvSpPr txBox="1"/>
          <p:nvPr/>
        </p:nvSpPr>
        <p:spPr>
          <a:xfrm>
            <a:off x="621102" y="1423358"/>
            <a:ext cx="11162581" cy="2478877"/>
          </a:xfrm>
          <a:prstGeom prst="rect">
            <a:avLst/>
          </a:prstGeom>
          <a:noFill/>
          <a:ln>
            <a:noFill/>
          </a:ln>
        </p:spPr>
        <p:txBody>
          <a:bodyPr spcFirstLastPara="1" wrap="square" lIns="121897" tIns="121897" rIns="121897" bIns="121897" anchor="t" anchorCtr="0">
            <a:noAutofit/>
          </a:bodyPr>
          <a:lstStyle/>
          <a:p>
            <a:pPr algn="just">
              <a:lnSpc>
                <a:spcPct val="115000"/>
              </a:lnSpc>
            </a:pPr>
            <a:r>
              <a:rPr lang="en" sz="3200" dirty="0">
                <a:solidFill>
                  <a:schemeClr val="dk1"/>
                </a:solidFill>
              </a:rPr>
              <a:t>How might we improve the grocery shopping experience in a manner that positively impacts people and the environment?</a:t>
            </a:r>
            <a:endParaRPr sz="3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F4C70-5D72-401B-B2DF-4C79E2F2B07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xmlns="" id="{333F7ECB-8999-4B6C-9453-23C2E56BAB1F}"/>
              </a:ext>
            </a:extLst>
          </p:cNvPr>
          <p:cNvSpPr>
            <a:spLocks noGrp="1"/>
          </p:cNvSpPr>
          <p:nvPr>
            <p:ph type="sldNum" sz="quarter" idx="12"/>
          </p:nvPr>
        </p:nvSpPr>
        <p:spPr/>
        <p:txBody>
          <a:bodyPr/>
          <a:lstStyle/>
          <a:p>
            <a:fld id="{E3591306-41CF-4237-B2B4-5C605DD45071}" type="slidenum">
              <a:rPr lang="en-US" smtClean="0">
                <a:solidFill>
                  <a:srgbClr val="464653"/>
                </a:solidFill>
              </a:rPr>
              <a:pPr/>
              <a:t>63</a:t>
            </a:fld>
            <a:endParaRPr lang="en-US">
              <a:solidFill>
                <a:srgbClr val="464653"/>
              </a:solidFill>
            </a:endParaRPr>
          </a:p>
        </p:txBody>
      </p:sp>
      <p:sp>
        <p:nvSpPr>
          <p:cNvPr id="4" name="Content Placeholder 3">
            <a:extLst>
              <a:ext uri="{FF2B5EF4-FFF2-40B4-BE49-F238E27FC236}">
                <a16:creationId xmlns:a16="http://schemas.microsoft.com/office/drawing/2014/main" xmlns="" id="{0D08B066-530B-4580-8057-486391DA4CFF}"/>
              </a:ext>
            </a:extLst>
          </p:cNvPr>
          <p:cNvSpPr>
            <a:spLocks noGrp="1"/>
          </p:cNvSpPr>
          <p:nvPr>
            <p:ph sz="quarter" idx="1"/>
          </p:nvPr>
        </p:nvSpPr>
        <p:spPr/>
        <p:txBody>
          <a:bodyPr/>
          <a:lstStyle/>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endParaRPr lang="en-US" b="1" dirty="0">
              <a:solidFill>
                <a:srgbClr val="FF0000"/>
              </a:solidFill>
            </a:endParaRPr>
          </a:p>
          <a:p>
            <a:pPr marL="0" indent="0" algn="ctr">
              <a:buNone/>
            </a:pPr>
            <a:r>
              <a:rPr lang="en-US" b="1" dirty="0">
                <a:solidFill>
                  <a:srgbClr val="FF0000"/>
                </a:solidFill>
              </a:rPr>
              <a:t>END of UNIT I</a:t>
            </a:r>
            <a:endParaRPr lang="en-IN" b="1" dirty="0">
              <a:solidFill>
                <a:srgbClr val="FF0000"/>
              </a:solidFill>
            </a:endParaRPr>
          </a:p>
        </p:txBody>
      </p:sp>
    </p:spTree>
    <p:extLst>
      <p:ext uri="{BB962C8B-B14F-4D97-AF65-F5344CB8AC3E}">
        <p14:creationId xmlns:p14="http://schemas.microsoft.com/office/powerpoint/2010/main" xmlns="" val="371040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spcBef>
                <a:spcPts val="0"/>
              </a:spcBef>
            </a:pPr>
            <a:r>
              <a:rPr lang="en" dirty="0">
                <a:solidFill>
                  <a:srgbClr val="CC0000"/>
                </a:solidFill>
              </a:rPr>
              <a:t>Design Thinking</a:t>
            </a:r>
            <a:endParaRPr>
              <a:solidFill>
                <a:srgbClr val="CC0000"/>
              </a:solidFill>
            </a:endParaRPr>
          </a:p>
        </p:txBody>
      </p:sp>
      <p:sp>
        <p:nvSpPr>
          <p:cNvPr id="4" name="Google Shape;99;p19"/>
          <p:cNvSpPr txBox="1"/>
          <p:nvPr/>
        </p:nvSpPr>
        <p:spPr>
          <a:xfrm>
            <a:off x="273270" y="1725233"/>
            <a:ext cx="11918732" cy="4202800"/>
          </a:xfrm>
          <a:prstGeom prst="rect">
            <a:avLst/>
          </a:prstGeom>
          <a:noFill/>
          <a:ln>
            <a:noFill/>
          </a:ln>
        </p:spPr>
        <p:txBody>
          <a:bodyPr spcFirstLastPara="1" wrap="square" lIns="121897" tIns="60932" rIns="121897" bIns="60932" anchor="t" anchorCtr="0">
            <a:noAutofit/>
          </a:bodyPr>
          <a:lstStyle/>
          <a:p>
            <a:pPr marL="609585" indent="-541853" algn="just">
              <a:buSzPts val="2400"/>
            </a:pPr>
            <a:r>
              <a:rPr lang="en-US" sz="2100" dirty="0" smtClean="0"/>
              <a:t>For Example,</a:t>
            </a:r>
          </a:p>
          <a:p>
            <a:pPr marL="609585" indent="-541853" algn="just">
              <a:buSzPts val="2400"/>
            </a:pPr>
            <a:endParaRPr lang="en-US" sz="2100" dirty="0" smtClean="0"/>
          </a:p>
          <a:p>
            <a:pPr marL="609585" indent="-541853" algn="just">
              <a:buSzPts val="2400"/>
            </a:pPr>
            <a:r>
              <a:rPr lang="en-US" sz="2100" dirty="0" smtClean="0"/>
              <a:t>When you sit down to create a product for a business need</a:t>
            </a:r>
          </a:p>
          <a:p>
            <a:pPr marL="609585" indent="-541853" algn="just">
              <a:buSzPts val="2400"/>
            </a:pPr>
            <a:endParaRPr lang="en-US" sz="2100" dirty="0" smtClean="0"/>
          </a:p>
          <a:p>
            <a:pPr marL="609585" indent="-541853" algn="just">
              <a:buSzPts val="2400"/>
              <a:buFont typeface="Arial" pitchFamily="34" charset="0"/>
              <a:buChar char="•"/>
            </a:pPr>
            <a:r>
              <a:rPr lang="en-US" sz="2100" dirty="0" smtClean="0"/>
              <a:t>The first question should always be what's the human need behind it?</a:t>
            </a:r>
          </a:p>
          <a:p>
            <a:pPr marL="609585" indent="-541853" algn="just">
              <a:buSzPts val="2400"/>
              <a:buFont typeface="Arial" pitchFamily="34" charset="0"/>
              <a:buChar char="•"/>
            </a:pPr>
            <a:r>
              <a:rPr lang="en-US" sz="2100" dirty="0" smtClean="0"/>
              <a:t>for whom we’re designing the products or services. ?</a:t>
            </a:r>
          </a:p>
          <a:p>
            <a:pPr marL="609585" indent="-541853" algn="just">
              <a:buSzPts val="2400"/>
              <a:buFont typeface="Arial" pitchFamily="34" charset="0"/>
              <a:buChar char="•"/>
            </a:pPr>
            <a:r>
              <a:rPr lang="en-US" sz="2100" dirty="0" smtClean="0"/>
              <a:t>what’s desirable from a human point of view with what is </a:t>
            </a:r>
            <a:r>
              <a:rPr lang="en-US" sz="2100" b="1" dirty="0" smtClean="0"/>
              <a:t>technologically feasible and economically viable </a:t>
            </a:r>
            <a:r>
              <a:rPr lang="en-US" sz="2100" b="1" dirty="0" smtClean="0">
                <a:latin typeface="Calibri" pitchFamily="34" charset="0"/>
              </a:rPr>
              <a:t> </a:t>
            </a:r>
          </a:p>
          <a:p>
            <a:pPr marL="609585" indent="-541853" algn="just">
              <a:buSzPts val="2400"/>
              <a:buFont typeface="Wingdings" pitchFamily="2" charset="2"/>
              <a:buChar char="Ø"/>
            </a:pPr>
            <a:endParaRPr lang="en-US" sz="2100" b="1" dirty="0" smtClean="0">
              <a:latin typeface="Calibri" pitchFamily="34" charset="0"/>
            </a:endParaRPr>
          </a:p>
          <a:p>
            <a:pPr marL="609585" indent="-541853" algn="just">
              <a:buSzPts val="2400"/>
              <a:buFont typeface="Wingdings" pitchFamily="2" charset="2"/>
              <a:buChar char="Ø"/>
            </a:pPr>
            <a:endParaRPr sz="2100" b="1">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spcBef>
                <a:spcPts val="0"/>
              </a:spcBef>
            </a:pPr>
            <a:r>
              <a:rPr lang="en" dirty="0">
                <a:solidFill>
                  <a:srgbClr val="CC0000"/>
                </a:solidFill>
              </a:rPr>
              <a:t>Design </a:t>
            </a:r>
            <a:r>
              <a:rPr lang="en" dirty="0" smtClean="0">
                <a:solidFill>
                  <a:srgbClr val="CC0000"/>
                </a:solidFill>
              </a:rPr>
              <a:t>Thinking Uses</a:t>
            </a:r>
            <a:endParaRPr>
              <a:solidFill>
                <a:srgbClr val="CC0000"/>
              </a:solidFill>
            </a:endParaRPr>
          </a:p>
        </p:txBody>
      </p:sp>
      <p:sp>
        <p:nvSpPr>
          <p:cNvPr id="4" name="Google Shape;99;p19"/>
          <p:cNvSpPr txBox="1"/>
          <p:nvPr/>
        </p:nvSpPr>
        <p:spPr>
          <a:xfrm>
            <a:off x="342280" y="1293913"/>
            <a:ext cx="11412051" cy="4845780"/>
          </a:xfrm>
          <a:prstGeom prst="rect">
            <a:avLst/>
          </a:prstGeom>
          <a:noFill/>
          <a:ln>
            <a:noFill/>
          </a:ln>
        </p:spPr>
        <p:txBody>
          <a:bodyPr spcFirstLastPara="1" wrap="square" lIns="121897" tIns="60932" rIns="121897" bIns="60932" anchor="t" anchorCtr="0">
            <a:noAutofit/>
          </a:bodyPr>
          <a:lstStyle/>
          <a:p>
            <a:pPr marL="609585" indent="-541853" algn="just">
              <a:buSzPts val="2400"/>
              <a:buFont typeface="Arial" pitchFamily="34" charset="0"/>
              <a:buChar char="•"/>
            </a:pPr>
            <a:r>
              <a:rPr lang="en-US" sz="2100" dirty="0" smtClean="0">
                <a:latin typeface="Calibri" pitchFamily="34" charset="0"/>
              </a:rPr>
              <a:t>Design Thinking revolves around a deep interest in developing an understanding of the people for whom we’re designing the products or services. </a:t>
            </a:r>
          </a:p>
          <a:p>
            <a:pPr marL="609585" indent="-541853" algn="just">
              <a:buSzPts val="2400"/>
              <a:buFont typeface="Arial" pitchFamily="34" charset="0"/>
              <a:buChar char="•"/>
            </a:pPr>
            <a:endParaRPr lang="en-US" sz="2100" dirty="0" smtClean="0">
              <a:latin typeface="Calibri" pitchFamily="34" charset="0"/>
            </a:endParaRPr>
          </a:p>
          <a:p>
            <a:pPr marL="609585" indent="-541853" algn="just">
              <a:buSzPts val="2400"/>
              <a:buFont typeface="Arial" pitchFamily="34" charset="0"/>
              <a:buChar char="•"/>
            </a:pPr>
            <a:r>
              <a:rPr lang="en-US" sz="2100" dirty="0" smtClean="0">
                <a:latin typeface="Calibri" pitchFamily="34" charset="0"/>
              </a:rPr>
              <a:t>It helps us observe and </a:t>
            </a:r>
            <a:r>
              <a:rPr lang="en-US" sz="2100" dirty="0" smtClean="0">
                <a:solidFill>
                  <a:srgbClr val="FF0000"/>
                </a:solidFill>
                <a:latin typeface="Calibri" pitchFamily="34" charset="0"/>
              </a:rPr>
              <a:t>develop empathy (understand client need)</a:t>
            </a:r>
            <a:r>
              <a:rPr lang="en-US" sz="2100" dirty="0" smtClean="0">
                <a:latin typeface="Calibri" pitchFamily="34" charset="0"/>
              </a:rPr>
              <a:t> with the target user.</a:t>
            </a:r>
          </a:p>
          <a:p>
            <a:pPr marL="609585" indent="-541853" algn="just">
              <a:buSzPts val="2400"/>
              <a:buFont typeface="Arial" pitchFamily="34" charset="0"/>
              <a:buChar char="•"/>
            </a:pPr>
            <a:endParaRPr lang="en-US" sz="2100" dirty="0" smtClean="0">
              <a:latin typeface="Calibri" pitchFamily="34" charset="0"/>
            </a:endParaRPr>
          </a:p>
          <a:p>
            <a:pPr marL="609585" indent="-541853" algn="just">
              <a:buSzPts val="2400"/>
              <a:buFont typeface="Arial" pitchFamily="34" charset="0"/>
              <a:buChar char="•"/>
            </a:pPr>
            <a:r>
              <a:rPr lang="en-US" sz="2100" dirty="0" smtClean="0">
                <a:latin typeface="Calibri" pitchFamily="34" charset="0"/>
              </a:rPr>
              <a:t>Design Thinking helps us in the </a:t>
            </a:r>
            <a:r>
              <a:rPr lang="en-US" sz="2100" dirty="0" smtClean="0">
                <a:solidFill>
                  <a:srgbClr val="FF0000"/>
                </a:solidFill>
                <a:latin typeface="Calibri" pitchFamily="34" charset="0"/>
              </a:rPr>
              <a:t>process of questioning: </a:t>
            </a:r>
            <a:r>
              <a:rPr lang="en-US" sz="2100" dirty="0" smtClean="0">
                <a:latin typeface="Calibri" pitchFamily="34" charset="0"/>
              </a:rPr>
              <a:t>questioning the problem, questioning the assumptions, and questioning the implications.</a:t>
            </a:r>
          </a:p>
          <a:p>
            <a:pPr marL="609585" indent="-541853" algn="just">
              <a:buSzPts val="2400"/>
              <a:buFont typeface="Arial" pitchFamily="34" charset="0"/>
              <a:buChar char="•"/>
            </a:pPr>
            <a:endParaRPr lang="en-US" sz="2100" dirty="0" smtClean="0">
              <a:latin typeface="Calibri" pitchFamily="34" charset="0"/>
            </a:endParaRPr>
          </a:p>
          <a:p>
            <a:pPr marL="609585" indent="-541853" algn="just">
              <a:buSzPts val="2400"/>
              <a:buFont typeface="Arial" pitchFamily="34" charset="0"/>
              <a:buChar char="•"/>
            </a:pPr>
            <a:r>
              <a:rPr lang="en-US" sz="2100" dirty="0" smtClean="0">
                <a:latin typeface="Calibri" pitchFamily="34" charset="0"/>
              </a:rPr>
              <a:t>Design Thinking is extremely useful in tackling problems that are ill-defined or unknown, by re-framing the problem in human-centric ways, </a:t>
            </a:r>
            <a:r>
              <a:rPr lang="en-US" sz="2100" dirty="0" smtClean="0">
                <a:solidFill>
                  <a:srgbClr val="FF0000"/>
                </a:solidFill>
                <a:latin typeface="Calibri" pitchFamily="34" charset="0"/>
              </a:rPr>
              <a:t>creating many ideas </a:t>
            </a:r>
            <a:r>
              <a:rPr lang="en-US" sz="2100" dirty="0" smtClean="0">
                <a:latin typeface="Calibri" pitchFamily="34" charset="0"/>
              </a:rPr>
              <a:t>in brainstorming sessions, and adopting a hands-on approach in prototyping and testing.</a:t>
            </a:r>
          </a:p>
          <a:p>
            <a:pPr marL="609585" indent="-541853" algn="just">
              <a:buSzPts val="2400"/>
              <a:buFont typeface="Arial" pitchFamily="34" charset="0"/>
              <a:buChar char="•"/>
            </a:pPr>
            <a:endParaRPr lang="en-US" sz="2100" dirty="0" smtClean="0">
              <a:latin typeface="Calibri" pitchFamily="34" charset="0"/>
            </a:endParaRPr>
          </a:p>
          <a:p>
            <a:pPr marL="609585" indent="-541853" algn="just">
              <a:buSzPts val="2400"/>
              <a:buFont typeface="Arial" pitchFamily="34" charset="0"/>
              <a:buChar char="•"/>
            </a:pPr>
            <a:r>
              <a:rPr lang="en-US" sz="2100" dirty="0" smtClean="0">
                <a:latin typeface="Calibri" pitchFamily="34" charset="0"/>
              </a:rPr>
              <a:t>Design Thinking also involves ongoing experimentation: sketching, prototyping, testing, and trying out concepts and ideas.</a:t>
            </a:r>
            <a:endParaRPr sz="2100">
              <a:latin typeface="Calibri" pitchFamily="34" charset="0"/>
            </a:endParaRPr>
          </a:p>
          <a:p>
            <a:pPr marL="609585" indent="-338658">
              <a:buClr>
                <a:srgbClr val="000000"/>
              </a:buClr>
              <a:buSzPts val="3200"/>
            </a:pPr>
            <a:endParaRPr sz="43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1" y="593367"/>
            <a:ext cx="11360801" cy="763600"/>
          </a:xfrm>
          <a:prstGeom prst="rect">
            <a:avLst/>
          </a:prstGeom>
        </p:spPr>
        <p:txBody>
          <a:bodyPr spcFirstLastPara="1" wrap="square" lIns="121897" tIns="121897" rIns="121897" bIns="121897" anchor="t" anchorCtr="0">
            <a:noAutofit/>
          </a:bodyPr>
          <a:lstStyle/>
          <a:p>
            <a:pPr algn="ctr"/>
            <a:r>
              <a:rPr lang="en-US" dirty="0" smtClean="0">
                <a:solidFill>
                  <a:srgbClr val="CC0000"/>
                </a:solidFill>
              </a:rPr>
              <a:t>Design Thinking Applications:</a:t>
            </a:r>
            <a:endParaRPr>
              <a:solidFill>
                <a:srgbClr val="CC0000"/>
              </a:solidFill>
            </a:endParaRPr>
          </a:p>
        </p:txBody>
      </p:sp>
      <p:sp>
        <p:nvSpPr>
          <p:cNvPr id="4" name="Google Shape;99;p19"/>
          <p:cNvSpPr txBox="1"/>
          <p:nvPr/>
        </p:nvSpPr>
        <p:spPr>
          <a:xfrm>
            <a:off x="273269" y="1725233"/>
            <a:ext cx="11412051" cy="4845780"/>
          </a:xfrm>
          <a:prstGeom prst="rect">
            <a:avLst/>
          </a:prstGeom>
          <a:noFill/>
          <a:ln>
            <a:noFill/>
          </a:ln>
        </p:spPr>
        <p:txBody>
          <a:bodyPr spcFirstLastPara="1" wrap="square" lIns="121897" tIns="60932" rIns="121897" bIns="60932" anchor="t" anchorCtr="0">
            <a:noAutofit/>
          </a:bodyPr>
          <a:lstStyle/>
          <a:p>
            <a:pPr marL="609585" indent="-338658" algn="just">
              <a:lnSpc>
                <a:spcPct val="200000"/>
              </a:lnSpc>
              <a:buSzPts val="3200"/>
              <a:buFont typeface="Arial" pitchFamily="34" charset="0"/>
              <a:buChar char="•"/>
            </a:pPr>
            <a:r>
              <a:rPr lang="en-US" sz="2100" dirty="0" smtClean="0">
                <a:latin typeface="Calibri"/>
                <a:ea typeface="Calibri"/>
                <a:cs typeface="Calibri"/>
                <a:sym typeface="Calibri"/>
              </a:rPr>
              <a:t>Design thinking is applicable no matter your role or industry. Whether you work in business, government, education, or nonprofit, design thinking can help you develop innovative solutions based on the needs of your customers. </a:t>
            </a:r>
            <a:endParaRPr sz="21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1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4.xml><?xml version="1.0" encoding="utf-8"?>
<a:theme xmlns:a="http://schemas.openxmlformats.org/drawingml/2006/main" name="2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TotalTime>
  <Words>2979</Words>
  <Application>Microsoft Office PowerPoint</Application>
  <PresentationFormat>Custom</PresentationFormat>
  <Paragraphs>551</Paragraphs>
  <Slides>63</Slides>
  <Notes>52</Notes>
  <HiddenSlides>0</HiddenSlides>
  <MMClips>0</MMClips>
  <ScaleCrop>false</ScaleCrop>
  <HeadingPairs>
    <vt:vector size="4" baseType="variant">
      <vt:variant>
        <vt:lpstr>Theme</vt:lpstr>
      </vt:variant>
      <vt:variant>
        <vt:i4>4</vt:i4>
      </vt:variant>
      <vt:variant>
        <vt:lpstr>Slide Titles</vt:lpstr>
      </vt:variant>
      <vt:variant>
        <vt:i4>63</vt:i4>
      </vt:variant>
    </vt:vector>
  </HeadingPairs>
  <TitlesOfParts>
    <vt:vector size="67" baseType="lpstr">
      <vt:lpstr>Office Theme</vt:lpstr>
      <vt:lpstr>Origin</vt:lpstr>
      <vt:lpstr>1_Origin</vt:lpstr>
      <vt:lpstr>2_Origin</vt:lpstr>
      <vt:lpstr>U20ITT615 – Design Thinking III Year / VI Semester</vt:lpstr>
      <vt:lpstr>Course Outcomes</vt:lpstr>
      <vt:lpstr>Syllabus </vt:lpstr>
      <vt:lpstr>Text Books and References</vt:lpstr>
      <vt:lpstr>UNIT I</vt:lpstr>
      <vt:lpstr>Design Thinking</vt:lpstr>
      <vt:lpstr>Design Thinking</vt:lpstr>
      <vt:lpstr>Design Thinking Uses</vt:lpstr>
      <vt:lpstr>Design Thinking Applications:</vt:lpstr>
      <vt:lpstr>Design thinking can help your team or organization:</vt:lpstr>
      <vt:lpstr>Design Thinking</vt:lpstr>
      <vt:lpstr>Empathy</vt:lpstr>
      <vt:lpstr>Design Thinking</vt:lpstr>
      <vt:lpstr>Design Thinking</vt:lpstr>
      <vt:lpstr>Design Thinking</vt:lpstr>
      <vt:lpstr>Design Thinking</vt:lpstr>
      <vt:lpstr>Introduction to Design</vt:lpstr>
      <vt:lpstr>Elements of Design</vt:lpstr>
      <vt:lpstr>Elements of Design</vt:lpstr>
      <vt:lpstr>Slide 20</vt:lpstr>
      <vt:lpstr>Elements of Design</vt:lpstr>
      <vt:lpstr>Elements of Design</vt:lpstr>
      <vt:lpstr>Principles of design</vt:lpstr>
      <vt:lpstr>Principles of Design</vt:lpstr>
      <vt:lpstr>Principles of Design</vt:lpstr>
      <vt:lpstr>Principles of Design</vt:lpstr>
      <vt:lpstr>Principles of Design</vt:lpstr>
      <vt:lpstr>Principles of Design</vt:lpstr>
      <vt:lpstr>Principles of Design</vt:lpstr>
      <vt:lpstr>Principles of Design</vt:lpstr>
      <vt:lpstr>Introduction to Design Thinking</vt:lpstr>
      <vt:lpstr>Slide 32</vt:lpstr>
      <vt:lpstr>Introduction to design thinking</vt:lpstr>
      <vt:lpstr>Introduction to design thinking</vt:lpstr>
      <vt:lpstr>The Five Stages of Design Thinking</vt:lpstr>
      <vt:lpstr>The Five Stages of Design Thinking</vt:lpstr>
      <vt:lpstr>Origin of Design Thinking</vt:lpstr>
      <vt:lpstr>History Of Design Thinking</vt:lpstr>
      <vt:lpstr>History Of Design Thinking</vt:lpstr>
      <vt:lpstr>The roots of Design Thinking </vt:lpstr>
      <vt:lpstr>Timeline of Design Thinking </vt:lpstr>
      <vt:lpstr>Timeline of Design Thinking</vt:lpstr>
      <vt:lpstr>Timeline of Design Thinking</vt:lpstr>
      <vt:lpstr>Future of Design Thinking</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New materials (Tools in Industry) </vt:lpstr>
      <vt:lpstr>Design Thinking Process</vt:lpstr>
      <vt:lpstr>Design Thinking</vt:lpstr>
      <vt:lpstr>Design Thinking Branding</vt:lpstr>
      <vt:lpstr>Design Thinking Methods &amp; Tools</vt:lpstr>
      <vt:lpstr>Design Thinking Steps in Perspective</vt:lpstr>
      <vt:lpstr>Design Thinking Steps in Perspective</vt:lpstr>
      <vt:lpstr>Class Activity 1: Problem Statement</vt:lpstr>
      <vt:lpstr>Slide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 SEETHARAMAN</dc:creator>
  <cp:lastModifiedBy>PC</cp:lastModifiedBy>
  <cp:revision>162</cp:revision>
  <dcterms:created xsi:type="dcterms:W3CDTF">2021-07-18T08:05:59Z</dcterms:created>
  <dcterms:modified xsi:type="dcterms:W3CDTF">2024-12-20T13:03:58Z</dcterms:modified>
</cp:coreProperties>
</file>